
<file path=[Content_Types].xml><?xml version="1.0" encoding="utf-8"?>
<Types xmlns="http://schemas.openxmlformats.org/package/2006/content-types">
  <Default Extension="xml" ContentType="application/xml"/>
  <Default Extension="svg" ContentType="image/svg+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2"/>
  </p:notesMasterIdLst>
  <p:sldIdLst>
    <p:sldId id="361" r:id="rId2"/>
    <p:sldId id="366" r:id="rId3"/>
    <p:sldId id="367" r:id="rId4"/>
    <p:sldId id="369" r:id="rId5"/>
    <p:sldId id="396" r:id="rId6"/>
    <p:sldId id="398" r:id="rId7"/>
    <p:sldId id="399" r:id="rId8"/>
    <p:sldId id="416" r:id="rId9"/>
    <p:sldId id="400" r:id="rId10"/>
    <p:sldId id="401" r:id="rId11"/>
    <p:sldId id="402" r:id="rId12"/>
    <p:sldId id="408" r:id="rId13"/>
    <p:sldId id="391" r:id="rId14"/>
    <p:sldId id="405" r:id="rId15"/>
    <p:sldId id="403" r:id="rId16"/>
    <p:sldId id="404" r:id="rId17"/>
    <p:sldId id="394" r:id="rId18"/>
    <p:sldId id="406" r:id="rId19"/>
    <p:sldId id="407" r:id="rId20"/>
    <p:sldId id="376" r:id="rId21"/>
    <p:sldId id="409" r:id="rId22"/>
    <p:sldId id="370" r:id="rId23"/>
    <p:sldId id="384" r:id="rId24"/>
    <p:sldId id="385" r:id="rId25"/>
    <p:sldId id="386" r:id="rId26"/>
    <p:sldId id="412" r:id="rId27"/>
    <p:sldId id="413" r:id="rId28"/>
    <p:sldId id="414" r:id="rId29"/>
    <p:sldId id="415" r:id="rId30"/>
    <p:sldId id="418" r:id="rId3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autoAdjust="0"/>
    <p:restoredTop sz="89524"/>
  </p:normalViewPr>
  <p:slideViewPr>
    <p:cSldViewPr snapToGrid="0">
      <p:cViewPr varScale="1">
        <p:scale>
          <a:sx n="112" d="100"/>
          <a:sy n="112" d="100"/>
        </p:scale>
        <p:origin x="-104" y="-512"/>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interSettings" Target="printerSettings/printerSettings1.bin"/><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7FEB2D-67DB-1540-A3A8-1B7C6924B911}" type="datetimeFigureOut">
              <a:rPr lang="fr-FR" smtClean="0"/>
              <a:t>17/08/22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686FCD-3F12-1A4A-A284-1EFFDFCD6855}" type="slidenum">
              <a:rPr lang="fr-FR" smtClean="0"/>
              <a:t>‹#›</a:t>
            </a:fld>
            <a:endParaRPr lang="fr-FR"/>
          </a:p>
        </p:txBody>
      </p:sp>
    </p:spTree>
    <p:extLst>
      <p:ext uri="{BB962C8B-B14F-4D97-AF65-F5344CB8AC3E}">
        <p14:creationId xmlns:p14="http://schemas.microsoft.com/office/powerpoint/2010/main" val="10329641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On parlera de vidéo car le stagiaire peu faire de la vidéo avec un APN ou une Mini Cam</a:t>
            </a:r>
          </a:p>
        </p:txBody>
      </p:sp>
      <p:sp>
        <p:nvSpPr>
          <p:cNvPr id="4" name="Espace réservé du numéro de diapositive 3"/>
          <p:cNvSpPr>
            <a:spLocks noGrp="1"/>
          </p:cNvSpPr>
          <p:nvPr>
            <p:ph type="sldNum" sz="quarter" idx="5"/>
          </p:nvPr>
        </p:nvSpPr>
        <p:spPr/>
        <p:txBody>
          <a:bodyPr/>
          <a:lstStyle/>
          <a:p>
            <a:fld id="{F8686FCD-3F12-1A4A-A284-1EFFDFCD6855}" type="slidenum">
              <a:rPr lang="fr-FR" smtClean="0"/>
              <a:t>1</a:t>
            </a:fld>
            <a:endParaRPr lang="fr-FR"/>
          </a:p>
        </p:txBody>
      </p:sp>
    </p:spTree>
    <p:extLst>
      <p:ext uri="{BB962C8B-B14F-4D97-AF65-F5344CB8AC3E}">
        <p14:creationId xmlns:p14="http://schemas.microsoft.com/office/powerpoint/2010/main" val="3515024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NB: on peut changer l’optique sur certain modèle de Mini Cam.</a:t>
            </a:r>
          </a:p>
        </p:txBody>
      </p:sp>
      <p:sp>
        <p:nvSpPr>
          <p:cNvPr id="4" name="Espace réservé du numéro de diapositive 3"/>
          <p:cNvSpPr>
            <a:spLocks noGrp="1"/>
          </p:cNvSpPr>
          <p:nvPr>
            <p:ph type="sldNum" sz="quarter" idx="5"/>
          </p:nvPr>
        </p:nvSpPr>
        <p:spPr/>
        <p:txBody>
          <a:bodyPr/>
          <a:lstStyle/>
          <a:p>
            <a:fld id="{F8686FCD-3F12-1A4A-A284-1EFFDFCD6855}" type="slidenum">
              <a:rPr lang="fr-FR" smtClean="0"/>
              <a:t>12</a:t>
            </a:fld>
            <a:endParaRPr lang="fr-FR"/>
          </a:p>
        </p:txBody>
      </p:sp>
    </p:spTree>
    <p:extLst>
      <p:ext uri="{BB962C8B-B14F-4D97-AF65-F5344CB8AC3E}">
        <p14:creationId xmlns:p14="http://schemas.microsoft.com/office/powerpoint/2010/main" val="13339011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8686FCD-3F12-1A4A-A284-1EFFDFCD6855}" type="slidenum">
              <a:rPr lang="fr-FR" smtClean="0"/>
              <a:t>19</a:t>
            </a:fld>
            <a:endParaRPr lang="fr-FR"/>
          </a:p>
        </p:txBody>
      </p:sp>
    </p:spTree>
    <p:extLst>
      <p:ext uri="{BB962C8B-B14F-4D97-AF65-F5344CB8AC3E}">
        <p14:creationId xmlns:p14="http://schemas.microsoft.com/office/powerpoint/2010/main" val="33081926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dirty="0"/>
              <a:t>Un appareil de prise de vue</a:t>
            </a:r>
          </a:p>
          <a:p>
            <a:r>
              <a:rPr lang="fr-FR" sz="1200" dirty="0"/>
              <a:t>Un caisson étanche</a:t>
            </a:r>
          </a:p>
          <a:p>
            <a:r>
              <a:rPr lang="fr-FR" sz="1200" dirty="0"/>
              <a:t>+/- complément optique</a:t>
            </a:r>
          </a:p>
          <a:p>
            <a:r>
              <a:rPr lang="fr-FR" sz="1200" dirty="0"/>
              <a:t>Un système de fixation, des accessoires platine bras…</a:t>
            </a:r>
          </a:p>
          <a:p>
            <a:r>
              <a:rPr lang="fr-FR" sz="1200" dirty="0"/>
              <a:t>Un lien de sécurité matériel/plongeur</a:t>
            </a:r>
          </a:p>
          <a:p>
            <a:endParaRPr lang="fr-FR" dirty="0"/>
          </a:p>
        </p:txBody>
      </p:sp>
      <p:sp>
        <p:nvSpPr>
          <p:cNvPr id="4" name="Espace réservé du numéro de diapositive 3"/>
          <p:cNvSpPr>
            <a:spLocks noGrp="1"/>
          </p:cNvSpPr>
          <p:nvPr>
            <p:ph type="sldNum" sz="quarter" idx="5"/>
          </p:nvPr>
        </p:nvSpPr>
        <p:spPr/>
        <p:txBody>
          <a:bodyPr/>
          <a:lstStyle/>
          <a:p>
            <a:fld id="{F8686FCD-3F12-1A4A-A284-1EFFDFCD6855}" type="slidenum">
              <a:rPr lang="fr-FR" smtClean="0"/>
              <a:t>22</a:t>
            </a:fld>
            <a:endParaRPr lang="fr-FR"/>
          </a:p>
        </p:txBody>
      </p:sp>
    </p:spTree>
    <p:extLst>
      <p:ext uri="{BB962C8B-B14F-4D97-AF65-F5344CB8AC3E}">
        <p14:creationId xmlns:p14="http://schemas.microsoft.com/office/powerpoint/2010/main" val="36933851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8686FCD-3F12-1A4A-A284-1EFFDFCD6855}" type="slidenum">
              <a:rPr lang="fr-FR" smtClean="0"/>
              <a:t>25</a:t>
            </a:fld>
            <a:endParaRPr lang="fr-FR"/>
          </a:p>
        </p:txBody>
      </p:sp>
    </p:spTree>
    <p:extLst>
      <p:ext uri="{BB962C8B-B14F-4D97-AF65-F5344CB8AC3E}">
        <p14:creationId xmlns:p14="http://schemas.microsoft.com/office/powerpoint/2010/main" val="5232455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8686FCD-3F12-1A4A-A284-1EFFDFCD6855}" type="slidenum">
              <a:rPr lang="fr-FR" smtClean="0"/>
              <a:t>28</a:t>
            </a:fld>
            <a:endParaRPr lang="fr-FR"/>
          </a:p>
        </p:txBody>
      </p:sp>
    </p:spTree>
    <p:extLst>
      <p:ext uri="{BB962C8B-B14F-4D97-AF65-F5344CB8AC3E}">
        <p14:creationId xmlns:p14="http://schemas.microsoft.com/office/powerpoint/2010/main" val="1797985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Pratique – réglages – mises en caisson – plongée de prise de vue – suivi d’un retour à sec pour  échanger sur les images réalisées - </a:t>
            </a:r>
          </a:p>
        </p:txBody>
      </p:sp>
      <p:sp>
        <p:nvSpPr>
          <p:cNvPr id="4" name="Espace réservé du numéro de diapositive 3"/>
          <p:cNvSpPr>
            <a:spLocks noGrp="1"/>
          </p:cNvSpPr>
          <p:nvPr>
            <p:ph type="sldNum" sz="quarter" idx="5"/>
          </p:nvPr>
        </p:nvSpPr>
        <p:spPr/>
        <p:txBody>
          <a:bodyPr/>
          <a:lstStyle/>
          <a:p>
            <a:fld id="{F8686FCD-3F12-1A4A-A284-1EFFDFCD6855}" type="slidenum">
              <a:rPr lang="fr-FR" smtClean="0"/>
              <a:t>3</a:t>
            </a:fld>
            <a:endParaRPr lang="fr-FR"/>
          </a:p>
        </p:txBody>
      </p:sp>
    </p:spTree>
    <p:extLst>
      <p:ext uri="{BB962C8B-B14F-4D97-AF65-F5344CB8AC3E}">
        <p14:creationId xmlns:p14="http://schemas.microsoft.com/office/powerpoint/2010/main" val="2228441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 typeface="Arial" panose="020B0604020202020204" pitchFamily="34" charset="0"/>
              <a:buChar char="•"/>
            </a:pPr>
            <a:r>
              <a:rPr lang="fr-FR" dirty="0"/>
              <a:t>* Cadres plutôt enseignants =&gt; question à partir de quel niveau d’encadrement peut-on devenir animateur en photo-vidéo =&gt; pourquoi pas dé l’initiateur</a:t>
            </a:r>
          </a:p>
          <a:p>
            <a:pPr marL="171450" indent="-171450">
              <a:buFont typeface="Arial" panose="020B0604020202020204" pitchFamily="34" charset="0"/>
              <a:buChar char="•"/>
            </a:pPr>
            <a:r>
              <a:rPr lang="fr-FR" dirty="0"/>
              <a:t>** 1 journée répartie en 2 phases aspect théorique et pratique </a:t>
            </a:r>
          </a:p>
          <a:p>
            <a:pPr marL="171450" indent="-171450">
              <a:buFont typeface="Arial" panose="020B0604020202020204" pitchFamily="34" charset="0"/>
              <a:buChar char="•"/>
            </a:pPr>
            <a:r>
              <a:rPr lang="fr-FR" dirty="0"/>
              <a:t>*** le nombre de slide sera à confirmer. Supports en trois partie   - 1 mixte point commun  PV  - 1 spécificités photo  - 1 spécificités vidéo – sans oublier le cadrage</a:t>
            </a:r>
          </a:p>
          <a:p>
            <a:pPr marL="171450" indent="-171450">
              <a:buFont typeface="Arial" panose="020B0604020202020204" pitchFamily="34" charset="0"/>
              <a:buChar char="•"/>
            </a:pPr>
            <a:r>
              <a:rPr lang="fr-FR" dirty="0" smtClean="0">
                <a:solidFill>
                  <a:srgbClr val="FF0000"/>
                </a:solidFill>
              </a:rPr>
              <a:t>**** référence</a:t>
            </a:r>
            <a:r>
              <a:rPr lang="fr-FR" baseline="0" dirty="0" smtClean="0">
                <a:solidFill>
                  <a:srgbClr val="FF0000"/>
                </a:solidFill>
              </a:rPr>
              <a:t> aux aides moniteurs de la plongée jeune </a:t>
            </a:r>
            <a:endParaRPr lang="fr-FR" dirty="0">
              <a:solidFill>
                <a:srgbClr val="FF0000"/>
              </a:solidFill>
            </a:endParaRPr>
          </a:p>
        </p:txBody>
      </p:sp>
      <p:sp>
        <p:nvSpPr>
          <p:cNvPr id="4" name="Espace réservé du numéro de diapositive 3"/>
          <p:cNvSpPr>
            <a:spLocks noGrp="1"/>
          </p:cNvSpPr>
          <p:nvPr>
            <p:ph type="sldNum" sz="quarter" idx="5"/>
          </p:nvPr>
        </p:nvSpPr>
        <p:spPr/>
        <p:txBody>
          <a:bodyPr/>
          <a:lstStyle/>
          <a:p>
            <a:fld id="{F8686FCD-3F12-1A4A-A284-1EFFDFCD6855}" type="slidenum">
              <a:rPr lang="fr-FR" smtClean="0"/>
              <a:t>4</a:t>
            </a:fld>
            <a:endParaRPr lang="fr-FR"/>
          </a:p>
        </p:txBody>
      </p:sp>
    </p:spTree>
    <p:extLst>
      <p:ext uri="{BB962C8B-B14F-4D97-AF65-F5344CB8AC3E}">
        <p14:creationId xmlns:p14="http://schemas.microsoft.com/office/powerpoint/2010/main" val="27495557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8686FCD-3F12-1A4A-A284-1EFFDFCD6855}" type="slidenum">
              <a:rPr lang="fr-FR" smtClean="0"/>
              <a:t>5</a:t>
            </a:fld>
            <a:endParaRPr lang="fr-FR"/>
          </a:p>
        </p:txBody>
      </p:sp>
    </p:spTree>
    <p:extLst>
      <p:ext uri="{BB962C8B-B14F-4D97-AF65-F5344CB8AC3E}">
        <p14:creationId xmlns:p14="http://schemas.microsoft.com/office/powerpoint/2010/main" val="21330283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8686FCD-3F12-1A4A-A284-1EFFDFCD6855}" type="slidenum">
              <a:rPr lang="fr-FR" smtClean="0"/>
              <a:t>6</a:t>
            </a:fld>
            <a:endParaRPr lang="fr-FR"/>
          </a:p>
        </p:txBody>
      </p:sp>
    </p:spTree>
    <p:extLst>
      <p:ext uri="{BB962C8B-B14F-4D97-AF65-F5344CB8AC3E}">
        <p14:creationId xmlns:p14="http://schemas.microsoft.com/office/powerpoint/2010/main" val="2565867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Nouvelle diapo</a:t>
            </a:r>
          </a:p>
        </p:txBody>
      </p:sp>
      <p:sp>
        <p:nvSpPr>
          <p:cNvPr id="4" name="Espace réservé du numéro de diapositive 3"/>
          <p:cNvSpPr>
            <a:spLocks noGrp="1"/>
          </p:cNvSpPr>
          <p:nvPr>
            <p:ph type="sldNum" sz="quarter" idx="5"/>
          </p:nvPr>
        </p:nvSpPr>
        <p:spPr/>
        <p:txBody>
          <a:bodyPr/>
          <a:lstStyle/>
          <a:p>
            <a:fld id="{F8686FCD-3F12-1A4A-A284-1EFFDFCD6855}" type="slidenum">
              <a:rPr lang="fr-FR" smtClean="0"/>
              <a:t>7</a:t>
            </a:fld>
            <a:endParaRPr lang="fr-FR"/>
          </a:p>
        </p:txBody>
      </p:sp>
    </p:spTree>
    <p:extLst>
      <p:ext uri="{BB962C8B-B14F-4D97-AF65-F5344CB8AC3E}">
        <p14:creationId xmlns:p14="http://schemas.microsoft.com/office/powerpoint/2010/main" val="983282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smtClean="0"/>
              <a:t>Jene</a:t>
            </a:r>
            <a:r>
              <a:rPr lang="fr-FR" dirty="0" smtClean="0"/>
              <a:t> parlerai pas des hybrides. Il n’existe aucun</a:t>
            </a:r>
            <a:r>
              <a:rPr lang="fr-FR" baseline="0" dirty="0" smtClean="0"/>
              <a:t> caisson et ils sont en voie de disparition</a:t>
            </a:r>
            <a:endParaRPr lang="fr-FR" dirty="0"/>
          </a:p>
        </p:txBody>
      </p:sp>
      <p:sp>
        <p:nvSpPr>
          <p:cNvPr id="4" name="Espace réservé du numéro de diapositive 3"/>
          <p:cNvSpPr>
            <a:spLocks noGrp="1"/>
          </p:cNvSpPr>
          <p:nvPr>
            <p:ph type="sldNum" sz="quarter" idx="5"/>
          </p:nvPr>
        </p:nvSpPr>
        <p:spPr/>
        <p:txBody>
          <a:bodyPr/>
          <a:lstStyle/>
          <a:p>
            <a:fld id="{F8686FCD-3F12-1A4A-A284-1EFFDFCD6855}" type="slidenum">
              <a:rPr lang="fr-FR" smtClean="0"/>
              <a:t>9</a:t>
            </a:fld>
            <a:endParaRPr lang="fr-FR"/>
          </a:p>
        </p:txBody>
      </p:sp>
    </p:spTree>
    <p:extLst>
      <p:ext uri="{BB962C8B-B14F-4D97-AF65-F5344CB8AC3E}">
        <p14:creationId xmlns:p14="http://schemas.microsoft.com/office/powerpoint/2010/main" val="25251039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Le différents </a:t>
            </a:r>
            <a:r>
              <a:rPr lang="fr-FR" dirty="0" err="1"/>
              <a:t>objo</a:t>
            </a:r>
            <a:r>
              <a:rPr lang="fr-FR" dirty="0"/>
              <a:t> seront développés plus loin</a:t>
            </a:r>
          </a:p>
        </p:txBody>
      </p:sp>
      <p:sp>
        <p:nvSpPr>
          <p:cNvPr id="4" name="Espace réservé du numéro de diapositive 3"/>
          <p:cNvSpPr>
            <a:spLocks noGrp="1"/>
          </p:cNvSpPr>
          <p:nvPr>
            <p:ph type="sldNum" sz="quarter" idx="5"/>
          </p:nvPr>
        </p:nvSpPr>
        <p:spPr/>
        <p:txBody>
          <a:bodyPr/>
          <a:lstStyle/>
          <a:p>
            <a:fld id="{F8686FCD-3F12-1A4A-A284-1EFFDFCD6855}" type="slidenum">
              <a:rPr lang="fr-FR" smtClean="0"/>
              <a:t>10</a:t>
            </a:fld>
            <a:endParaRPr lang="fr-FR"/>
          </a:p>
        </p:txBody>
      </p:sp>
    </p:spTree>
    <p:extLst>
      <p:ext uri="{BB962C8B-B14F-4D97-AF65-F5344CB8AC3E}">
        <p14:creationId xmlns:p14="http://schemas.microsoft.com/office/powerpoint/2010/main" val="16000003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Nouvelle diapo</a:t>
            </a:r>
          </a:p>
        </p:txBody>
      </p:sp>
      <p:sp>
        <p:nvSpPr>
          <p:cNvPr id="4" name="Espace réservé du numéro de diapositive 3"/>
          <p:cNvSpPr>
            <a:spLocks noGrp="1"/>
          </p:cNvSpPr>
          <p:nvPr>
            <p:ph type="sldNum" sz="quarter" idx="5"/>
          </p:nvPr>
        </p:nvSpPr>
        <p:spPr/>
        <p:txBody>
          <a:bodyPr/>
          <a:lstStyle/>
          <a:p>
            <a:fld id="{F8686FCD-3F12-1A4A-A284-1EFFDFCD6855}" type="slidenum">
              <a:rPr lang="fr-FR" smtClean="0"/>
              <a:t>11</a:t>
            </a:fld>
            <a:endParaRPr lang="fr-FR"/>
          </a:p>
        </p:txBody>
      </p:sp>
    </p:spTree>
    <p:extLst>
      <p:ext uri="{BB962C8B-B14F-4D97-AF65-F5344CB8AC3E}">
        <p14:creationId xmlns:p14="http://schemas.microsoft.com/office/powerpoint/2010/main" val="21090137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4" Type="http://schemas.openxmlformats.org/officeDocument/2006/relationships/image" Target="../media/image2.pn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4" Type="http://schemas.openxmlformats.org/officeDocument/2006/relationships/image" Target="../media/image2.png"/><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4" Type="http://schemas.openxmlformats.org/officeDocument/2006/relationships/image" Target="../media/image2.png"/><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4" Type="http://schemas.openxmlformats.org/officeDocument/2006/relationships/image" Target="../media/image2.png"/><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4" Type="http://schemas.openxmlformats.org/officeDocument/2006/relationships/image" Target="../media/image2.png"/><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xmlns="" id="{3E6D8137-5104-4EFB-80F9-38C8DDFE18A4}"/>
              </a:ext>
            </a:extLst>
          </p:cNvPr>
          <p:cNvSpPr>
            <a:spLocks noGrp="1"/>
          </p:cNvSpPr>
          <p:nvPr>
            <p:ph idx="1"/>
          </p:nvPr>
        </p:nvSpPr>
        <p:spPr>
          <a:xfrm>
            <a:off x="838200" y="2287090"/>
            <a:ext cx="10824317" cy="416502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xmlns="" id="{EF9773FA-358C-4BFA-AE17-9E5C0BE43039}"/>
              </a:ext>
            </a:extLst>
          </p:cNvPr>
          <p:cNvSpPr>
            <a:spLocks noGrp="1"/>
          </p:cNvSpPr>
          <p:nvPr>
            <p:ph type="dt" sz="half" idx="10"/>
          </p:nvPr>
        </p:nvSpPr>
        <p:spPr/>
        <p:txBody>
          <a:bodyPr/>
          <a:lstStyle/>
          <a:p>
            <a:fld id="{2B1FCC40-2B21-4180-937E-5D7A5FB897AE}" type="datetime1">
              <a:rPr lang="fr-FR" smtClean="0"/>
              <a:t>17/08/22</a:t>
            </a:fld>
            <a:endParaRPr lang="fr-FR"/>
          </a:p>
        </p:txBody>
      </p:sp>
      <p:sp>
        <p:nvSpPr>
          <p:cNvPr id="5" name="Espace réservé du pied de page 4">
            <a:extLst>
              <a:ext uri="{FF2B5EF4-FFF2-40B4-BE49-F238E27FC236}">
                <a16:creationId xmlns:a16="http://schemas.microsoft.com/office/drawing/2014/main" xmlns="" id="{11E7834F-C6A8-49BE-825C-9CD4CEDBBB81}"/>
              </a:ext>
            </a:extLst>
          </p:cNvPr>
          <p:cNvSpPr>
            <a:spLocks noGrp="1"/>
          </p:cNvSpPr>
          <p:nvPr>
            <p:ph type="ftr" sz="quarter" idx="11"/>
          </p:nvPr>
        </p:nvSpPr>
        <p:spPr/>
        <p:txBody>
          <a:bodyPr/>
          <a:lstStyle/>
          <a:p>
            <a:r>
              <a:rPr lang="fr-FR"/>
              <a:t>COLLOQUE HANDISUB 26 &amp; 27 MARS 2022</a:t>
            </a:r>
          </a:p>
        </p:txBody>
      </p:sp>
      <p:sp>
        <p:nvSpPr>
          <p:cNvPr id="6" name="Espace réservé du numéro de diapositive 5">
            <a:extLst>
              <a:ext uri="{FF2B5EF4-FFF2-40B4-BE49-F238E27FC236}">
                <a16:creationId xmlns:a16="http://schemas.microsoft.com/office/drawing/2014/main" xmlns="" id="{3782C241-0448-4BB5-9466-118BFB741E48}"/>
              </a:ext>
            </a:extLst>
          </p:cNvPr>
          <p:cNvSpPr>
            <a:spLocks noGrp="1"/>
          </p:cNvSpPr>
          <p:nvPr>
            <p:ph type="sldNum" sz="quarter" idx="12"/>
          </p:nvPr>
        </p:nvSpPr>
        <p:spPr/>
        <p:txBody>
          <a:bodyPr/>
          <a:lstStyle/>
          <a:p>
            <a:fld id="{3F113440-FBFB-4CA9-86DB-8BD17959FFB0}" type="slidenum">
              <a:rPr lang="fr-FR" smtClean="0"/>
              <a:t>‹#›</a:t>
            </a:fld>
            <a:endParaRPr lang="fr-FR"/>
          </a:p>
        </p:txBody>
      </p:sp>
      <p:grpSp>
        <p:nvGrpSpPr>
          <p:cNvPr id="7" name="Groupe 6">
            <a:extLst>
              <a:ext uri="{FF2B5EF4-FFF2-40B4-BE49-F238E27FC236}">
                <a16:creationId xmlns:a16="http://schemas.microsoft.com/office/drawing/2014/main" xmlns="" id="{17B97F6D-16AC-44C0-AF18-78046D2CEAFC}"/>
              </a:ext>
            </a:extLst>
          </p:cNvPr>
          <p:cNvGrpSpPr/>
          <p:nvPr userDrawn="1"/>
        </p:nvGrpSpPr>
        <p:grpSpPr>
          <a:xfrm>
            <a:off x="-37322" y="-1918226"/>
            <a:ext cx="12627883" cy="4025321"/>
            <a:chOff x="622483" y="648297"/>
            <a:chExt cx="8723376" cy="2780703"/>
          </a:xfrm>
        </p:grpSpPr>
        <p:sp>
          <p:nvSpPr>
            <p:cNvPr id="8" name="Rounded Rectangle 13">
              <a:extLst>
                <a:ext uri="{FF2B5EF4-FFF2-40B4-BE49-F238E27FC236}">
                  <a16:creationId xmlns:a16="http://schemas.microsoft.com/office/drawing/2014/main" xmlns="" id="{BF8DE7B4-BC31-4B27-B50B-77C9A84F8B60}"/>
                </a:ext>
              </a:extLst>
            </p:cNvPr>
            <p:cNvSpPr/>
            <p:nvPr/>
          </p:nvSpPr>
          <p:spPr>
            <a:xfrm>
              <a:off x="639418" y="648297"/>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9" name="Group 15">
              <a:extLst>
                <a:ext uri="{FF2B5EF4-FFF2-40B4-BE49-F238E27FC236}">
                  <a16:creationId xmlns:a16="http://schemas.microsoft.com/office/drawing/2014/main" xmlns="" id="{21E5D27E-B613-4769-AB6A-30F8D3D4A823}"/>
                </a:ext>
              </a:extLst>
            </p:cNvPr>
            <p:cNvGrpSpPr>
              <a:grpSpLocks noChangeAspect="1"/>
            </p:cNvGrpSpPr>
            <p:nvPr/>
          </p:nvGrpSpPr>
          <p:grpSpPr bwMode="hidden">
            <a:xfrm>
              <a:off x="622483" y="2099126"/>
              <a:ext cx="8723376" cy="1329874"/>
              <a:chOff x="-3905251" y="4294188"/>
              <a:chExt cx="13027839" cy="1892300"/>
            </a:xfrm>
          </p:grpSpPr>
          <p:sp>
            <p:nvSpPr>
              <p:cNvPr id="10" name="Freeform 14">
                <a:extLst>
                  <a:ext uri="{FF2B5EF4-FFF2-40B4-BE49-F238E27FC236}">
                    <a16:creationId xmlns:a16="http://schemas.microsoft.com/office/drawing/2014/main" xmlns="" id="{C37C9A87-5C17-424B-91EC-C9FA4BC7C484}"/>
                  </a:ext>
                </a:extLst>
              </p:cNvPr>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1" name="Freeform 18">
                <a:extLst>
                  <a:ext uri="{FF2B5EF4-FFF2-40B4-BE49-F238E27FC236}">
                    <a16:creationId xmlns:a16="http://schemas.microsoft.com/office/drawing/2014/main" xmlns="" id="{7DFFECDD-662D-4BAB-8AF8-C17B12521AB5}"/>
                  </a:ext>
                </a:extLst>
              </p:cNvPr>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2" name="Freeform 22">
                <a:extLst>
                  <a:ext uri="{FF2B5EF4-FFF2-40B4-BE49-F238E27FC236}">
                    <a16:creationId xmlns:a16="http://schemas.microsoft.com/office/drawing/2014/main" xmlns="" id="{08D864FF-9436-40BC-8036-538339C4ED69}"/>
                  </a:ext>
                </a:extLst>
              </p:cNvPr>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3" name="Freeform 26">
                <a:extLst>
                  <a:ext uri="{FF2B5EF4-FFF2-40B4-BE49-F238E27FC236}">
                    <a16:creationId xmlns:a16="http://schemas.microsoft.com/office/drawing/2014/main" xmlns="" id="{BFC12C4C-71C7-42A2-B195-20B61E2690D7}"/>
                  </a:ext>
                </a:extLst>
              </p:cNvPr>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useBgFill="1">
            <p:nvSpPr>
              <p:cNvPr id="14" name="Freeform 10">
                <a:extLst>
                  <a:ext uri="{FF2B5EF4-FFF2-40B4-BE49-F238E27FC236}">
                    <a16:creationId xmlns:a16="http://schemas.microsoft.com/office/drawing/2014/main" xmlns="" id="{6F40546D-3E58-4FC6-98FC-D2EDC967DF64}"/>
                  </a:ext>
                </a:extLst>
              </p:cNvPr>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grpSp>
      </p:grpSp>
      <p:sp>
        <p:nvSpPr>
          <p:cNvPr id="16" name="Rectangle 15">
            <a:extLst>
              <a:ext uri="{FF2B5EF4-FFF2-40B4-BE49-F238E27FC236}">
                <a16:creationId xmlns:a16="http://schemas.microsoft.com/office/drawing/2014/main" xmlns="" id="{DB675603-D124-4FAE-BCA3-4D25FAEAC711}"/>
              </a:ext>
            </a:extLst>
          </p:cNvPr>
          <p:cNvSpPr/>
          <p:nvPr userDrawn="1"/>
        </p:nvSpPr>
        <p:spPr>
          <a:xfrm>
            <a:off x="-1751046" y="-2011206"/>
            <a:ext cx="15694091" cy="1999174"/>
          </a:xfrm>
          <a:prstGeom prst="rect">
            <a:avLst/>
          </a:prstGeom>
          <a:solidFill>
            <a:schemeClr val="bg2"/>
          </a:solidFill>
          <a:ln>
            <a:solidFill>
              <a:srgbClr val="E7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17" name="Rectangle 16">
            <a:extLst>
              <a:ext uri="{FF2B5EF4-FFF2-40B4-BE49-F238E27FC236}">
                <a16:creationId xmlns:a16="http://schemas.microsoft.com/office/drawing/2014/main" xmlns="" id="{87E01F19-BFFD-4CDB-8098-77BF4DEFE772}"/>
              </a:ext>
            </a:extLst>
          </p:cNvPr>
          <p:cNvSpPr/>
          <p:nvPr userDrawn="1"/>
        </p:nvSpPr>
        <p:spPr>
          <a:xfrm>
            <a:off x="12216064" y="-1999174"/>
            <a:ext cx="1903445" cy="903134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18" name="Rectangle 17">
            <a:extLst>
              <a:ext uri="{FF2B5EF4-FFF2-40B4-BE49-F238E27FC236}">
                <a16:creationId xmlns:a16="http://schemas.microsoft.com/office/drawing/2014/main" xmlns="" id="{CDBC85A8-B3D7-4690-A122-FBB3483345DD}"/>
              </a:ext>
            </a:extLst>
          </p:cNvPr>
          <p:cNvSpPr/>
          <p:nvPr userDrawn="1"/>
        </p:nvSpPr>
        <p:spPr>
          <a:xfrm>
            <a:off x="-1929265" y="-1999174"/>
            <a:ext cx="1903445" cy="903134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pic>
        <p:nvPicPr>
          <p:cNvPr id="21" name="Graphique 20">
            <a:extLst>
              <a:ext uri="{FF2B5EF4-FFF2-40B4-BE49-F238E27FC236}">
                <a16:creationId xmlns:a16="http://schemas.microsoft.com/office/drawing/2014/main" xmlns="" id="{8245292A-5A51-49F3-A82F-AE931A60A292}"/>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2074105" y="846546"/>
            <a:ext cx="4163895" cy="523760"/>
          </a:xfrm>
          <a:prstGeom prst="rect">
            <a:avLst/>
          </a:prstGeom>
        </p:spPr>
      </p:pic>
      <p:sp>
        <p:nvSpPr>
          <p:cNvPr id="2" name="Titre 1">
            <a:extLst>
              <a:ext uri="{FF2B5EF4-FFF2-40B4-BE49-F238E27FC236}">
                <a16:creationId xmlns:a16="http://schemas.microsoft.com/office/drawing/2014/main" xmlns="" id="{7604C0A7-5DCE-4D3E-A91E-4285D3CFDD51}"/>
              </a:ext>
            </a:extLst>
          </p:cNvPr>
          <p:cNvSpPr>
            <a:spLocks noGrp="1"/>
          </p:cNvSpPr>
          <p:nvPr>
            <p:ph type="title"/>
          </p:nvPr>
        </p:nvSpPr>
        <p:spPr>
          <a:xfrm>
            <a:off x="368881" y="1571175"/>
            <a:ext cx="10515600" cy="691852"/>
          </a:xfrm>
        </p:spPr>
        <p:txBody>
          <a:bodyPr anchor="t"/>
          <a:lstStyle>
            <a:lvl1pPr algn="ctr">
              <a:defRPr b="1"/>
            </a:lvl1pPr>
          </a:lstStyle>
          <a:p>
            <a:r>
              <a:rPr lang="fr-FR"/>
              <a:t>Cliquez et modifiez le titre</a:t>
            </a:r>
            <a:endParaRPr lang="fr-FR" dirty="0"/>
          </a:p>
        </p:txBody>
      </p:sp>
      <p:pic>
        <p:nvPicPr>
          <p:cNvPr id="22" name="Image 21">
            <a:extLst>
              <a:ext uri="{FF2B5EF4-FFF2-40B4-BE49-F238E27FC236}">
                <a16:creationId xmlns:a16="http://schemas.microsoft.com/office/drawing/2014/main" xmlns="" id="{7AA59367-1425-4F34-931A-E04AE862DB01}"/>
              </a:ext>
            </a:extLst>
          </p:cNvPr>
          <p:cNvPicPr>
            <a:picLocks noChangeAspect="1"/>
          </p:cNvPicPr>
          <p:nvPr userDrawn="1"/>
        </p:nvPicPr>
        <p:blipFill>
          <a:blip r:embed="rId4">
            <a:clrChange>
              <a:clrFrom>
                <a:srgbClr val="FFFFFF"/>
              </a:clrFrom>
              <a:clrTo>
                <a:srgbClr val="FFFFFF">
                  <a:alpha val="0"/>
                </a:srgbClr>
              </a:clrTo>
            </a:clrChange>
          </a:blip>
          <a:stretch>
            <a:fillRect/>
          </a:stretch>
        </p:blipFill>
        <p:spPr>
          <a:xfrm>
            <a:off x="131046" y="425628"/>
            <a:ext cx="1799206" cy="1681467"/>
          </a:xfrm>
          <a:prstGeom prst="rect">
            <a:avLst/>
          </a:prstGeom>
        </p:spPr>
      </p:pic>
    </p:spTree>
    <p:extLst>
      <p:ext uri="{BB962C8B-B14F-4D97-AF65-F5344CB8AC3E}">
        <p14:creationId xmlns:p14="http://schemas.microsoft.com/office/powerpoint/2010/main" val="20828631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C78E9E9-6483-4424-9C52-C397DE22E808}"/>
              </a:ext>
            </a:extLst>
          </p:cNvPr>
          <p:cNvSpPr>
            <a:spLocks noGrp="1"/>
          </p:cNvSpPr>
          <p:nvPr>
            <p:ph type="title"/>
          </p:nvPr>
        </p:nvSpPr>
        <p:spPr>
          <a:xfrm>
            <a:off x="839788" y="365129"/>
            <a:ext cx="10515600" cy="1325563"/>
          </a:xfrm>
        </p:spPr>
        <p:txBody>
          <a:bodyPr/>
          <a:lstStyle/>
          <a:p>
            <a:r>
              <a:rPr lang="fr-FR"/>
              <a:t>Cliquez et modifiez le titre</a:t>
            </a:r>
          </a:p>
        </p:txBody>
      </p:sp>
      <p:sp>
        <p:nvSpPr>
          <p:cNvPr id="3" name="Espace réservé du texte 2">
            <a:extLst>
              <a:ext uri="{FF2B5EF4-FFF2-40B4-BE49-F238E27FC236}">
                <a16:creationId xmlns:a16="http://schemas.microsoft.com/office/drawing/2014/main" xmlns="" id="{ABABE272-E4E6-4E62-B558-3E88979F12FC}"/>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xmlns="" id="{951FA66B-35A0-4437-AA67-46F11ED95846}"/>
              </a:ext>
            </a:extLst>
          </p:cNvPr>
          <p:cNvSpPr>
            <a:spLocks noGrp="1"/>
          </p:cNvSpPr>
          <p:nvPr>
            <p:ph sz="half" idx="2"/>
          </p:nvPr>
        </p:nvSpPr>
        <p:spPr>
          <a:xfrm>
            <a:off x="839789"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xmlns="" id="{00F89C9A-5F89-4D82-925F-832FF6F363F7}"/>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xmlns="" id="{082D2A95-7FAC-4E1E-B195-80C27589EE67}"/>
              </a:ext>
            </a:extLst>
          </p:cNvPr>
          <p:cNvSpPr>
            <a:spLocks noGrp="1"/>
          </p:cNvSpPr>
          <p:nvPr>
            <p:ph sz="quarter" idx="4"/>
          </p:nvPr>
        </p:nvSpPr>
        <p:spPr>
          <a:xfrm>
            <a:off x="6172202"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xmlns="" id="{3270A3F3-920F-4809-BAAD-7FD24CE1CEE1}"/>
              </a:ext>
            </a:extLst>
          </p:cNvPr>
          <p:cNvSpPr>
            <a:spLocks noGrp="1"/>
          </p:cNvSpPr>
          <p:nvPr>
            <p:ph type="dt" sz="half" idx="10"/>
          </p:nvPr>
        </p:nvSpPr>
        <p:spPr/>
        <p:txBody>
          <a:bodyPr/>
          <a:lstStyle/>
          <a:p>
            <a:fld id="{197009B7-D63F-46F9-BA09-4A8F33EF8A58}" type="datetime1">
              <a:rPr lang="fr-FR" smtClean="0"/>
              <a:t>17/08/22</a:t>
            </a:fld>
            <a:endParaRPr lang="fr-FR"/>
          </a:p>
        </p:txBody>
      </p:sp>
      <p:sp>
        <p:nvSpPr>
          <p:cNvPr id="8" name="Espace réservé du pied de page 7">
            <a:extLst>
              <a:ext uri="{FF2B5EF4-FFF2-40B4-BE49-F238E27FC236}">
                <a16:creationId xmlns:a16="http://schemas.microsoft.com/office/drawing/2014/main" xmlns="" id="{6CB5F6AD-6A98-429E-897E-DB0119C06073}"/>
              </a:ext>
            </a:extLst>
          </p:cNvPr>
          <p:cNvSpPr>
            <a:spLocks noGrp="1"/>
          </p:cNvSpPr>
          <p:nvPr>
            <p:ph type="ftr" sz="quarter" idx="11"/>
          </p:nvPr>
        </p:nvSpPr>
        <p:spPr/>
        <p:txBody>
          <a:bodyPr/>
          <a:lstStyle/>
          <a:p>
            <a:r>
              <a:rPr lang="fr-FR"/>
              <a:t>COLLOQUE HANDISUB 26 &amp; 27 MARS 2022</a:t>
            </a:r>
          </a:p>
        </p:txBody>
      </p:sp>
      <p:sp>
        <p:nvSpPr>
          <p:cNvPr id="9" name="Espace réservé du numéro de diapositive 8">
            <a:extLst>
              <a:ext uri="{FF2B5EF4-FFF2-40B4-BE49-F238E27FC236}">
                <a16:creationId xmlns:a16="http://schemas.microsoft.com/office/drawing/2014/main" xmlns="" id="{3EA48F37-8C6F-42EC-B331-B4697C831F87}"/>
              </a:ext>
            </a:extLst>
          </p:cNvPr>
          <p:cNvSpPr>
            <a:spLocks noGrp="1"/>
          </p:cNvSpPr>
          <p:nvPr>
            <p:ph type="sldNum" sz="quarter" idx="12"/>
          </p:nvPr>
        </p:nvSpPr>
        <p:spPr/>
        <p:txBody>
          <a:bodyPr/>
          <a:lstStyle/>
          <a:p>
            <a:fld id="{3F113440-FBFB-4CA9-86DB-8BD17959FFB0}" type="slidenum">
              <a:rPr lang="fr-FR" smtClean="0"/>
              <a:t>‹#›</a:t>
            </a:fld>
            <a:endParaRPr lang="fr-FR"/>
          </a:p>
        </p:txBody>
      </p:sp>
    </p:spTree>
    <p:extLst>
      <p:ext uri="{BB962C8B-B14F-4D97-AF65-F5344CB8AC3E}">
        <p14:creationId xmlns:p14="http://schemas.microsoft.com/office/powerpoint/2010/main" val="1674662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8590AD45-C223-4849-8D1F-81A732AEFF95}"/>
              </a:ext>
            </a:extLst>
          </p:cNvPr>
          <p:cNvSpPr>
            <a:spLocks noGrp="1"/>
          </p:cNvSpPr>
          <p:nvPr>
            <p:ph type="title"/>
          </p:nvPr>
        </p:nvSpPr>
        <p:spPr/>
        <p:txBody>
          <a:bodyPr/>
          <a:lstStyle/>
          <a:p>
            <a:r>
              <a:rPr lang="fr-FR"/>
              <a:t>Cliquez et modifiez le titre</a:t>
            </a:r>
          </a:p>
        </p:txBody>
      </p:sp>
      <p:sp>
        <p:nvSpPr>
          <p:cNvPr id="3" name="Espace réservé de la date 2">
            <a:extLst>
              <a:ext uri="{FF2B5EF4-FFF2-40B4-BE49-F238E27FC236}">
                <a16:creationId xmlns:a16="http://schemas.microsoft.com/office/drawing/2014/main" xmlns="" id="{22A83E06-08A9-44EB-AC08-744C62222BAD}"/>
              </a:ext>
            </a:extLst>
          </p:cNvPr>
          <p:cNvSpPr>
            <a:spLocks noGrp="1"/>
          </p:cNvSpPr>
          <p:nvPr>
            <p:ph type="dt" sz="half" idx="10"/>
          </p:nvPr>
        </p:nvSpPr>
        <p:spPr/>
        <p:txBody>
          <a:bodyPr/>
          <a:lstStyle/>
          <a:p>
            <a:fld id="{091412FA-F1F7-4D7D-8B61-9DEFD5D6B70F}" type="datetime1">
              <a:rPr lang="fr-FR" smtClean="0"/>
              <a:t>17/08/22</a:t>
            </a:fld>
            <a:endParaRPr lang="fr-FR"/>
          </a:p>
        </p:txBody>
      </p:sp>
      <p:sp>
        <p:nvSpPr>
          <p:cNvPr id="4" name="Espace réservé du pied de page 3">
            <a:extLst>
              <a:ext uri="{FF2B5EF4-FFF2-40B4-BE49-F238E27FC236}">
                <a16:creationId xmlns:a16="http://schemas.microsoft.com/office/drawing/2014/main" xmlns="" id="{6A44C51C-A7AB-41BF-A02B-D03347CAF236}"/>
              </a:ext>
            </a:extLst>
          </p:cNvPr>
          <p:cNvSpPr>
            <a:spLocks noGrp="1"/>
          </p:cNvSpPr>
          <p:nvPr>
            <p:ph type="ftr" sz="quarter" idx="11"/>
          </p:nvPr>
        </p:nvSpPr>
        <p:spPr/>
        <p:txBody>
          <a:bodyPr/>
          <a:lstStyle/>
          <a:p>
            <a:r>
              <a:rPr lang="fr-FR"/>
              <a:t>COLLOQUE HANDISUB 26 &amp; 27 MARS 2022</a:t>
            </a:r>
          </a:p>
        </p:txBody>
      </p:sp>
      <p:sp>
        <p:nvSpPr>
          <p:cNvPr id="5" name="Espace réservé du numéro de diapositive 4">
            <a:extLst>
              <a:ext uri="{FF2B5EF4-FFF2-40B4-BE49-F238E27FC236}">
                <a16:creationId xmlns:a16="http://schemas.microsoft.com/office/drawing/2014/main" xmlns="" id="{20020D94-5535-4B9A-B865-C06174BAC2F7}"/>
              </a:ext>
            </a:extLst>
          </p:cNvPr>
          <p:cNvSpPr>
            <a:spLocks noGrp="1"/>
          </p:cNvSpPr>
          <p:nvPr>
            <p:ph type="sldNum" sz="quarter" idx="12"/>
          </p:nvPr>
        </p:nvSpPr>
        <p:spPr/>
        <p:txBody>
          <a:bodyPr/>
          <a:lstStyle/>
          <a:p>
            <a:fld id="{3F113440-FBFB-4CA9-86DB-8BD17959FFB0}" type="slidenum">
              <a:rPr lang="fr-FR" smtClean="0"/>
              <a:t>‹#›</a:t>
            </a:fld>
            <a:endParaRPr lang="fr-FR"/>
          </a:p>
        </p:txBody>
      </p:sp>
    </p:spTree>
    <p:extLst>
      <p:ext uri="{BB962C8B-B14F-4D97-AF65-F5344CB8AC3E}">
        <p14:creationId xmlns:p14="http://schemas.microsoft.com/office/powerpoint/2010/main" val="27363027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xmlns="" id="{D981F0E6-3915-45A1-9650-0452D7CBB65D}"/>
              </a:ext>
            </a:extLst>
          </p:cNvPr>
          <p:cNvSpPr>
            <a:spLocks noGrp="1"/>
          </p:cNvSpPr>
          <p:nvPr>
            <p:ph type="dt" sz="half" idx="10"/>
          </p:nvPr>
        </p:nvSpPr>
        <p:spPr/>
        <p:txBody>
          <a:bodyPr/>
          <a:lstStyle/>
          <a:p>
            <a:fld id="{94900EC7-ECA6-41B3-AB5E-4E416CC42C44}" type="datetime1">
              <a:rPr lang="fr-FR" smtClean="0"/>
              <a:t>17/08/22</a:t>
            </a:fld>
            <a:endParaRPr lang="fr-FR"/>
          </a:p>
        </p:txBody>
      </p:sp>
      <p:sp>
        <p:nvSpPr>
          <p:cNvPr id="3" name="Espace réservé du pied de page 2">
            <a:extLst>
              <a:ext uri="{FF2B5EF4-FFF2-40B4-BE49-F238E27FC236}">
                <a16:creationId xmlns:a16="http://schemas.microsoft.com/office/drawing/2014/main" xmlns="" id="{DF71A87D-EA7E-426F-8FED-EC692D032E8F}"/>
              </a:ext>
            </a:extLst>
          </p:cNvPr>
          <p:cNvSpPr>
            <a:spLocks noGrp="1"/>
          </p:cNvSpPr>
          <p:nvPr>
            <p:ph type="ftr" sz="quarter" idx="11"/>
          </p:nvPr>
        </p:nvSpPr>
        <p:spPr/>
        <p:txBody>
          <a:bodyPr/>
          <a:lstStyle/>
          <a:p>
            <a:r>
              <a:rPr lang="fr-FR"/>
              <a:t>COLLOQUE HANDISUB 26 &amp; 27 MARS 2022</a:t>
            </a:r>
          </a:p>
        </p:txBody>
      </p:sp>
      <p:sp>
        <p:nvSpPr>
          <p:cNvPr id="4" name="Espace réservé du numéro de diapositive 3">
            <a:extLst>
              <a:ext uri="{FF2B5EF4-FFF2-40B4-BE49-F238E27FC236}">
                <a16:creationId xmlns:a16="http://schemas.microsoft.com/office/drawing/2014/main" xmlns="" id="{02F4E438-4E0C-4148-8E3D-1178A2FBDCD7}"/>
              </a:ext>
            </a:extLst>
          </p:cNvPr>
          <p:cNvSpPr>
            <a:spLocks noGrp="1"/>
          </p:cNvSpPr>
          <p:nvPr>
            <p:ph type="sldNum" sz="quarter" idx="12"/>
          </p:nvPr>
        </p:nvSpPr>
        <p:spPr/>
        <p:txBody>
          <a:bodyPr/>
          <a:lstStyle/>
          <a:p>
            <a:fld id="{3F113440-FBFB-4CA9-86DB-8BD17959FFB0}" type="slidenum">
              <a:rPr lang="fr-FR" smtClean="0"/>
              <a:t>‹#›</a:t>
            </a:fld>
            <a:endParaRPr lang="fr-FR"/>
          </a:p>
        </p:txBody>
      </p:sp>
    </p:spTree>
    <p:extLst>
      <p:ext uri="{BB962C8B-B14F-4D97-AF65-F5344CB8AC3E}">
        <p14:creationId xmlns:p14="http://schemas.microsoft.com/office/powerpoint/2010/main" val="34516607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36F9DB37-0918-4C7F-B6E2-EBBD8EEA662E}"/>
              </a:ext>
            </a:extLst>
          </p:cNvPr>
          <p:cNvSpPr>
            <a:spLocks noGrp="1"/>
          </p:cNvSpPr>
          <p:nvPr>
            <p:ph type="title"/>
          </p:nvPr>
        </p:nvSpPr>
        <p:spPr>
          <a:xfrm>
            <a:off x="839788" y="457200"/>
            <a:ext cx="3932237" cy="1600200"/>
          </a:xfrm>
        </p:spPr>
        <p:txBody>
          <a:bodyPr anchor="b"/>
          <a:lstStyle>
            <a:lvl1pPr>
              <a:defRPr sz="3200"/>
            </a:lvl1pPr>
          </a:lstStyle>
          <a:p>
            <a:r>
              <a:rPr lang="fr-FR"/>
              <a:t>Cliquez et modifiez le titre</a:t>
            </a:r>
          </a:p>
        </p:txBody>
      </p:sp>
      <p:sp>
        <p:nvSpPr>
          <p:cNvPr id="3" name="Espace réservé du contenu 2">
            <a:extLst>
              <a:ext uri="{FF2B5EF4-FFF2-40B4-BE49-F238E27FC236}">
                <a16:creationId xmlns:a16="http://schemas.microsoft.com/office/drawing/2014/main" xmlns="" id="{A55CA393-6F08-4552-8A1C-7661E42B8AB9}"/>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xmlns="" id="{596470AB-8234-41B6-8C09-084D5F160FE5}"/>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xmlns="" id="{8F401C4D-C2EC-4E11-9208-04418E1C0999}"/>
              </a:ext>
            </a:extLst>
          </p:cNvPr>
          <p:cNvSpPr>
            <a:spLocks noGrp="1"/>
          </p:cNvSpPr>
          <p:nvPr>
            <p:ph type="dt" sz="half" idx="10"/>
          </p:nvPr>
        </p:nvSpPr>
        <p:spPr/>
        <p:txBody>
          <a:bodyPr/>
          <a:lstStyle/>
          <a:p>
            <a:fld id="{7612017C-5503-4B65-8C10-16E3E5FCC4BE}" type="datetime1">
              <a:rPr lang="fr-FR" smtClean="0"/>
              <a:t>17/08/22</a:t>
            </a:fld>
            <a:endParaRPr lang="fr-FR"/>
          </a:p>
        </p:txBody>
      </p:sp>
      <p:sp>
        <p:nvSpPr>
          <p:cNvPr id="6" name="Espace réservé du pied de page 5">
            <a:extLst>
              <a:ext uri="{FF2B5EF4-FFF2-40B4-BE49-F238E27FC236}">
                <a16:creationId xmlns:a16="http://schemas.microsoft.com/office/drawing/2014/main" xmlns="" id="{50F9A9DB-E4FD-4F30-8592-449262163995}"/>
              </a:ext>
            </a:extLst>
          </p:cNvPr>
          <p:cNvSpPr>
            <a:spLocks noGrp="1"/>
          </p:cNvSpPr>
          <p:nvPr>
            <p:ph type="ftr" sz="quarter" idx="11"/>
          </p:nvPr>
        </p:nvSpPr>
        <p:spPr/>
        <p:txBody>
          <a:bodyPr/>
          <a:lstStyle/>
          <a:p>
            <a:r>
              <a:rPr lang="fr-FR"/>
              <a:t>COLLOQUE HANDISUB 26 &amp; 27 MARS 2022</a:t>
            </a:r>
          </a:p>
        </p:txBody>
      </p:sp>
      <p:sp>
        <p:nvSpPr>
          <p:cNvPr id="7" name="Espace réservé du numéro de diapositive 6">
            <a:extLst>
              <a:ext uri="{FF2B5EF4-FFF2-40B4-BE49-F238E27FC236}">
                <a16:creationId xmlns:a16="http://schemas.microsoft.com/office/drawing/2014/main" xmlns="" id="{C7D091EE-A970-4971-903C-B780AB91C7C3}"/>
              </a:ext>
            </a:extLst>
          </p:cNvPr>
          <p:cNvSpPr>
            <a:spLocks noGrp="1"/>
          </p:cNvSpPr>
          <p:nvPr>
            <p:ph type="sldNum" sz="quarter" idx="12"/>
          </p:nvPr>
        </p:nvSpPr>
        <p:spPr/>
        <p:txBody>
          <a:bodyPr/>
          <a:lstStyle/>
          <a:p>
            <a:fld id="{3F113440-FBFB-4CA9-86DB-8BD17959FFB0}" type="slidenum">
              <a:rPr lang="fr-FR" smtClean="0"/>
              <a:t>‹#›</a:t>
            </a:fld>
            <a:endParaRPr lang="fr-FR"/>
          </a:p>
        </p:txBody>
      </p:sp>
    </p:spTree>
    <p:extLst>
      <p:ext uri="{BB962C8B-B14F-4D97-AF65-F5344CB8AC3E}">
        <p14:creationId xmlns:p14="http://schemas.microsoft.com/office/powerpoint/2010/main" val="15455889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A69616F6-DD7E-4AEE-910B-677D6F804DF7}"/>
              </a:ext>
            </a:extLst>
          </p:cNvPr>
          <p:cNvSpPr>
            <a:spLocks noGrp="1"/>
          </p:cNvSpPr>
          <p:nvPr>
            <p:ph type="title"/>
          </p:nvPr>
        </p:nvSpPr>
        <p:spPr>
          <a:xfrm>
            <a:off x="839788" y="457200"/>
            <a:ext cx="3932237" cy="1600200"/>
          </a:xfrm>
        </p:spPr>
        <p:txBody>
          <a:bodyPr anchor="b"/>
          <a:lstStyle>
            <a:lvl1pPr>
              <a:defRPr sz="3200"/>
            </a:lvl1pPr>
          </a:lstStyle>
          <a:p>
            <a:r>
              <a:rPr lang="fr-FR"/>
              <a:t>Cliquez et modifiez le titre</a:t>
            </a:r>
          </a:p>
        </p:txBody>
      </p:sp>
      <p:sp>
        <p:nvSpPr>
          <p:cNvPr id="3" name="Espace réservé pour une image  2">
            <a:extLst>
              <a:ext uri="{FF2B5EF4-FFF2-40B4-BE49-F238E27FC236}">
                <a16:creationId xmlns:a16="http://schemas.microsoft.com/office/drawing/2014/main" xmlns="" id="{6C104A52-308C-45A9-9294-D2AB9648DE2E}"/>
              </a:ext>
            </a:extLst>
          </p:cNvPr>
          <p:cNvSpPr>
            <a:spLocks noGrp="1"/>
          </p:cNvSpPr>
          <p:nvPr>
            <p:ph type="pic" idx="1"/>
          </p:nvPr>
        </p:nvSpPr>
        <p:spPr>
          <a:xfrm>
            <a:off x="5183188" y="987429"/>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fr-FR"/>
              <a:t>Faire glisser l'image vers l'espace réservé ou cliquer sur l'icône pour l'ajouter</a:t>
            </a:r>
          </a:p>
        </p:txBody>
      </p:sp>
      <p:sp>
        <p:nvSpPr>
          <p:cNvPr id="4" name="Espace réservé du texte 3">
            <a:extLst>
              <a:ext uri="{FF2B5EF4-FFF2-40B4-BE49-F238E27FC236}">
                <a16:creationId xmlns:a16="http://schemas.microsoft.com/office/drawing/2014/main" xmlns="" id="{C7668E31-F3F2-4072-ADF0-4753E7A02F93}"/>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xmlns="" id="{982F7690-6C6F-4500-A755-A8CBA6CEE84B}"/>
              </a:ext>
            </a:extLst>
          </p:cNvPr>
          <p:cNvSpPr>
            <a:spLocks noGrp="1"/>
          </p:cNvSpPr>
          <p:nvPr>
            <p:ph type="dt" sz="half" idx="10"/>
          </p:nvPr>
        </p:nvSpPr>
        <p:spPr/>
        <p:txBody>
          <a:bodyPr/>
          <a:lstStyle/>
          <a:p>
            <a:fld id="{B528D073-188E-46E4-823A-048F53FEAB3F}" type="datetime1">
              <a:rPr lang="fr-FR" smtClean="0"/>
              <a:t>17/08/22</a:t>
            </a:fld>
            <a:endParaRPr lang="fr-FR"/>
          </a:p>
        </p:txBody>
      </p:sp>
      <p:sp>
        <p:nvSpPr>
          <p:cNvPr id="6" name="Espace réservé du pied de page 5">
            <a:extLst>
              <a:ext uri="{FF2B5EF4-FFF2-40B4-BE49-F238E27FC236}">
                <a16:creationId xmlns:a16="http://schemas.microsoft.com/office/drawing/2014/main" xmlns="" id="{7CC0B37B-078F-4974-B326-4B90669D2681}"/>
              </a:ext>
            </a:extLst>
          </p:cNvPr>
          <p:cNvSpPr>
            <a:spLocks noGrp="1"/>
          </p:cNvSpPr>
          <p:nvPr>
            <p:ph type="ftr" sz="quarter" idx="11"/>
          </p:nvPr>
        </p:nvSpPr>
        <p:spPr/>
        <p:txBody>
          <a:bodyPr/>
          <a:lstStyle/>
          <a:p>
            <a:r>
              <a:rPr lang="fr-FR"/>
              <a:t>COLLOQUE HANDISUB 26 &amp; 27 MARS 2022</a:t>
            </a:r>
          </a:p>
        </p:txBody>
      </p:sp>
      <p:sp>
        <p:nvSpPr>
          <p:cNvPr id="7" name="Espace réservé du numéro de diapositive 6">
            <a:extLst>
              <a:ext uri="{FF2B5EF4-FFF2-40B4-BE49-F238E27FC236}">
                <a16:creationId xmlns:a16="http://schemas.microsoft.com/office/drawing/2014/main" xmlns="" id="{D401ED35-73F1-4708-98EC-E4089AB6C057}"/>
              </a:ext>
            </a:extLst>
          </p:cNvPr>
          <p:cNvSpPr>
            <a:spLocks noGrp="1"/>
          </p:cNvSpPr>
          <p:nvPr>
            <p:ph type="sldNum" sz="quarter" idx="12"/>
          </p:nvPr>
        </p:nvSpPr>
        <p:spPr/>
        <p:txBody>
          <a:bodyPr/>
          <a:lstStyle/>
          <a:p>
            <a:fld id="{3F113440-FBFB-4CA9-86DB-8BD17959FFB0}" type="slidenum">
              <a:rPr lang="fr-FR" smtClean="0"/>
              <a:t>‹#›</a:t>
            </a:fld>
            <a:endParaRPr lang="fr-FR"/>
          </a:p>
        </p:txBody>
      </p:sp>
    </p:spTree>
    <p:extLst>
      <p:ext uri="{BB962C8B-B14F-4D97-AF65-F5344CB8AC3E}">
        <p14:creationId xmlns:p14="http://schemas.microsoft.com/office/powerpoint/2010/main" val="33400091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04998D1-972C-459B-A166-5798D57D7341}"/>
              </a:ext>
            </a:extLst>
          </p:cNvPr>
          <p:cNvSpPr>
            <a:spLocks noGrp="1"/>
          </p:cNvSpPr>
          <p:nvPr>
            <p:ph type="title"/>
          </p:nvPr>
        </p:nvSpPr>
        <p:spPr/>
        <p:txBody>
          <a:bodyPr/>
          <a:lstStyle/>
          <a:p>
            <a:r>
              <a:rPr lang="fr-FR"/>
              <a:t>Cliquez et modifiez le titre</a:t>
            </a:r>
          </a:p>
        </p:txBody>
      </p:sp>
      <p:sp>
        <p:nvSpPr>
          <p:cNvPr id="3" name="Espace réservé du texte vertical 2">
            <a:extLst>
              <a:ext uri="{FF2B5EF4-FFF2-40B4-BE49-F238E27FC236}">
                <a16:creationId xmlns:a16="http://schemas.microsoft.com/office/drawing/2014/main" xmlns="" id="{68BD94DF-9124-4EB2-9924-847C01B713AC}"/>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xmlns="" id="{980765F1-9261-4251-BDC3-014867C468A7}"/>
              </a:ext>
            </a:extLst>
          </p:cNvPr>
          <p:cNvSpPr>
            <a:spLocks noGrp="1"/>
          </p:cNvSpPr>
          <p:nvPr>
            <p:ph type="dt" sz="half" idx="10"/>
          </p:nvPr>
        </p:nvSpPr>
        <p:spPr/>
        <p:txBody>
          <a:bodyPr/>
          <a:lstStyle/>
          <a:p>
            <a:fld id="{595D9EF2-54AC-461A-BFA1-4C305C18DBF0}" type="datetime1">
              <a:rPr lang="fr-FR" smtClean="0"/>
              <a:t>17/08/22</a:t>
            </a:fld>
            <a:endParaRPr lang="fr-FR"/>
          </a:p>
        </p:txBody>
      </p:sp>
      <p:sp>
        <p:nvSpPr>
          <p:cNvPr id="5" name="Espace réservé du pied de page 4">
            <a:extLst>
              <a:ext uri="{FF2B5EF4-FFF2-40B4-BE49-F238E27FC236}">
                <a16:creationId xmlns:a16="http://schemas.microsoft.com/office/drawing/2014/main" xmlns="" id="{B622C448-AA8D-4271-8FEB-DA2021CF02C3}"/>
              </a:ext>
            </a:extLst>
          </p:cNvPr>
          <p:cNvSpPr>
            <a:spLocks noGrp="1"/>
          </p:cNvSpPr>
          <p:nvPr>
            <p:ph type="ftr" sz="quarter" idx="11"/>
          </p:nvPr>
        </p:nvSpPr>
        <p:spPr/>
        <p:txBody>
          <a:bodyPr/>
          <a:lstStyle/>
          <a:p>
            <a:r>
              <a:rPr lang="fr-FR"/>
              <a:t>COLLOQUE HANDISUB 26 &amp; 27 MARS 2022</a:t>
            </a:r>
          </a:p>
        </p:txBody>
      </p:sp>
      <p:sp>
        <p:nvSpPr>
          <p:cNvPr id="6" name="Espace réservé du numéro de diapositive 5">
            <a:extLst>
              <a:ext uri="{FF2B5EF4-FFF2-40B4-BE49-F238E27FC236}">
                <a16:creationId xmlns:a16="http://schemas.microsoft.com/office/drawing/2014/main" xmlns="" id="{78C97633-16E3-4CA4-8ED5-56F807BA1901}"/>
              </a:ext>
            </a:extLst>
          </p:cNvPr>
          <p:cNvSpPr>
            <a:spLocks noGrp="1"/>
          </p:cNvSpPr>
          <p:nvPr>
            <p:ph type="sldNum" sz="quarter" idx="12"/>
          </p:nvPr>
        </p:nvSpPr>
        <p:spPr/>
        <p:txBody>
          <a:bodyPr/>
          <a:lstStyle/>
          <a:p>
            <a:fld id="{3F113440-FBFB-4CA9-86DB-8BD17959FFB0}" type="slidenum">
              <a:rPr lang="fr-FR" smtClean="0"/>
              <a:t>‹#›</a:t>
            </a:fld>
            <a:endParaRPr lang="fr-FR"/>
          </a:p>
        </p:txBody>
      </p:sp>
    </p:spTree>
    <p:extLst>
      <p:ext uri="{BB962C8B-B14F-4D97-AF65-F5344CB8AC3E}">
        <p14:creationId xmlns:p14="http://schemas.microsoft.com/office/powerpoint/2010/main" val="38973420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xmlns="" id="{6DFB9489-C7F0-40C3-A0E7-E2A35545BE64}"/>
              </a:ext>
            </a:extLst>
          </p:cNvPr>
          <p:cNvSpPr>
            <a:spLocks noGrp="1"/>
          </p:cNvSpPr>
          <p:nvPr>
            <p:ph type="title" orient="vert"/>
          </p:nvPr>
        </p:nvSpPr>
        <p:spPr>
          <a:xfrm>
            <a:off x="8724902" y="365125"/>
            <a:ext cx="2628900" cy="5811838"/>
          </a:xfrm>
        </p:spPr>
        <p:txBody>
          <a:bodyPr vert="eaVert"/>
          <a:lstStyle/>
          <a:p>
            <a:r>
              <a:rPr lang="fr-FR"/>
              <a:t>Cliquez et modifiez le titre</a:t>
            </a:r>
          </a:p>
        </p:txBody>
      </p:sp>
      <p:sp>
        <p:nvSpPr>
          <p:cNvPr id="3" name="Espace réservé du texte vertical 2">
            <a:extLst>
              <a:ext uri="{FF2B5EF4-FFF2-40B4-BE49-F238E27FC236}">
                <a16:creationId xmlns:a16="http://schemas.microsoft.com/office/drawing/2014/main" xmlns="" id="{CA550E7C-B300-4D2B-BE78-62C781449ED8}"/>
              </a:ext>
            </a:extLst>
          </p:cNvPr>
          <p:cNvSpPr>
            <a:spLocks noGrp="1"/>
          </p:cNvSpPr>
          <p:nvPr>
            <p:ph type="body" orient="vert" idx="1"/>
          </p:nvPr>
        </p:nvSpPr>
        <p:spPr>
          <a:xfrm>
            <a:off x="838202"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xmlns="" id="{E8C29DA4-EE33-473E-BEFF-900E077B2306}"/>
              </a:ext>
            </a:extLst>
          </p:cNvPr>
          <p:cNvSpPr>
            <a:spLocks noGrp="1"/>
          </p:cNvSpPr>
          <p:nvPr>
            <p:ph type="dt" sz="half" idx="10"/>
          </p:nvPr>
        </p:nvSpPr>
        <p:spPr/>
        <p:txBody>
          <a:bodyPr/>
          <a:lstStyle/>
          <a:p>
            <a:fld id="{34B2F529-7193-40C2-A54B-9514D38CA2FA}" type="datetime1">
              <a:rPr lang="fr-FR" smtClean="0"/>
              <a:t>17/08/22</a:t>
            </a:fld>
            <a:endParaRPr lang="fr-FR"/>
          </a:p>
        </p:txBody>
      </p:sp>
      <p:sp>
        <p:nvSpPr>
          <p:cNvPr id="5" name="Espace réservé du pied de page 4">
            <a:extLst>
              <a:ext uri="{FF2B5EF4-FFF2-40B4-BE49-F238E27FC236}">
                <a16:creationId xmlns:a16="http://schemas.microsoft.com/office/drawing/2014/main" xmlns="" id="{53002B14-3A20-4E34-A134-0482C5F1B874}"/>
              </a:ext>
            </a:extLst>
          </p:cNvPr>
          <p:cNvSpPr>
            <a:spLocks noGrp="1"/>
          </p:cNvSpPr>
          <p:nvPr>
            <p:ph type="ftr" sz="quarter" idx="11"/>
          </p:nvPr>
        </p:nvSpPr>
        <p:spPr/>
        <p:txBody>
          <a:bodyPr/>
          <a:lstStyle/>
          <a:p>
            <a:r>
              <a:rPr lang="fr-FR"/>
              <a:t>COLLOQUE HANDISUB 26 &amp; 27 MARS 2022</a:t>
            </a:r>
          </a:p>
        </p:txBody>
      </p:sp>
      <p:sp>
        <p:nvSpPr>
          <p:cNvPr id="6" name="Espace réservé du numéro de diapositive 5">
            <a:extLst>
              <a:ext uri="{FF2B5EF4-FFF2-40B4-BE49-F238E27FC236}">
                <a16:creationId xmlns:a16="http://schemas.microsoft.com/office/drawing/2014/main" xmlns="" id="{C7633CC0-5CC2-4FCB-80BE-0AC79777705B}"/>
              </a:ext>
            </a:extLst>
          </p:cNvPr>
          <p:cNvSpPr>
            <a:spLocks noGrp="1"/>
          </p:cNvSpPr>
          <p:nvPr>
            <p:ph type="sldNum" sz="quarter" idx="12"/>
          </p:nvPr>
        </p:nvSpPr>
        <p:spPr/>
        <p:txBody>
          <a:bodyPr/>
          <a:lstStyle/>
          <a:p>
            <a:fld id="{3F113440-FBFB-4CA9-86DB-8BD17959FFB0}" type="slidenum">
              <a:rPr lang="fr-FR" smtClean="0"/>
              <a:t>‹#›</a:t>
            </a:fld>
            <a:endParaRPr lang="fr-FR"/>
          </a:p>
        </p:txBody>
      </p:sp>
    </p:spTree>
    <p:extLst>
      <p:ext uri="{BB962C8B-B14F-4D97-AF65-F5344CB8AC3E}">
        <p14:creationId xmlns:p14="http://schemas.microsoft.com/office/powerpoint/2010/main" val="7539388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xmlns="" id="{3E6D8137-5104-4EFB-80F9-38C8DDFE18A4}"/>
              </a:ext>
            </a:extLst>
          </p:cNvPr>
          <p:cNvSpPr>
            <a:spLocks noGrp="1"/>
          </p:cNvSpPr>
          <p:nvPr>
            <p:ph idx="1"/>
          </p:nvPr>
        </p:nvSpPr>
        <p:spPr>
          <a:xfrm>
            <a:off x="826216" y="2294388"/>
            <a:ext cx="10828301" cy="418179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xmlns="" id="{EF9773FA-358C-4BFA-AE17-9E5C0BE43039}"/>
              </a:ext>
            </a:extLst>
          </p:cNvPr>
          <p:cNvSpPr>
            <a:spLocks noGrp="1"/>
          </p:cNvSpPr>
          <p:nvPr>
            <p:ph type="dt" sz="half" idx="10"/>
          </p:nvPr>
        </p:nvSpPr>
        <p:spPr/>
        <p:txBody>
          <a:bodyPr/>
          <a:lstStyle/>
          <a:p>
            <a:fld id="{08C91C80-D526-498C-AB9B-5FB6902B5691}" type="datetime1">
              <a:rPr lang="fr-FR" smtClean="0"/>
              <a:t>17/08/22</a:t>
            </a:fld>
            <a:endParaRPr lang="fr-FR"/>
          </a:p>
        </p:txBody>
      </p:sp>
      <p:sp>
        <p:nvSpPr>
          <p:cNvPr id="5" name="Espace réservé du pied de page 4">
            <a:extLst>
              <a:ext uri="{FF2B5EF4-FFF2-40B4-BE49-F238E27FC236}">
                <a16:creationId xmlns:a16="http://schemas.microsoft.com/office/drawing/2014/main" xmlns="" id="{11E7834F-C6A8-49BE-825C-9CD4CEDBBB81}"/>
              </a:ext>
            </a:extLst>
          </p:cNvPr>
          <p:cNvSpPr>
            <a:spLocks noGrp="1"/>
          </p:cNvSpPr>
          <p:nvPr>
            <p:ph type="ftr" sz="quarter" idx="11"/>
          </p:nvPr>
        </p:nvSpPr>
        <p:spPr/>
        <p:txBody>
          <a:bodyPr/>
          <a:lstStyle/>
          <a:p>
            <a:r>
              <a:rPr lang="fr-FR"/>
              <a:t>COLLOQUE HANDISUB 26 &amp; 27 MARS 2022</a:t>
            </a:r>
          </a:p>
        </p:txBody>
      </p:sp>
      <p:sp>
        <p:nvSpPr>
          <p:cNvPr id="6" name="Espace réservé du numéro de diapositive 5">
            <a:extLst>
              <a:ext uri="{FF2B5EF4-FFF2-40B4-BE49-F238E27FC236}">
                <a16:creationId xmlns:a16="http://schemas.microsoft.com/office/drawing/2014/main" xmlns="" id="{3782C241-0448-4BB5-9466-118BFB741E48}"/>
              </a:ext>
            </a:extLst>
          </p:cNvPr>
          <p:cNvSpPr>
            <a:spLocks noGrp="1"/>
          </p:cNvSpPr>
          <p:nvPr>
            <p:ph type="sldNum" sz="quarter" idx="12"/>
          </p:nvPr>
        </p:nvSpPr>
        <p:spPr/>
        <p:txBody>
          <a:bodyPr/>
          <a:lstStyle/>
          <a:p>
            <a:fld id="{3F113440-FBFB-4CA9-86DB-8BD17959FFB0}" type="slidenum">
              <a:rPr lang="fr-FR" smtClean="0"/>
              <a:t>‹#›</a:t>
            </a:fld>
            <a:endParaRPr lang="fr-FR"/>
          </a:p>
        </p:txBody>
      </p:sp>
      <p:grpSp>
        <p:nvGrpSpPr>
          <p:cNvPr id="7" name="Groupe 6">
            <a:extLst>
              <a:ext uri="{FF2B5EF4-FFF2-40B4-BE49-F238E27FC236}">
                <a16:creationId xmlns:a16="http://schemas.microsoft.com/office/drawing/2014/main" xmlns="" id="{D85E1F71-6DEF-45B5-8C19-33965C3029A9}"/>
              </a:ext>
            </a:extLst>
          </p:cNvPr>
          <p:cNvGrpSpPr/>
          <p:nvPr userDrawn="1"/>
        </p:nvGrpSpPr>
        <p:grpSpPr>
          <a:xfrm>
            <a:off x="-37322" y="-1918226"/>
            <a:ext cx="12627883" cy="4025321"/>
            <a:chOff x="622483" y="648297"/>
            <a:chExt cx="8723376" cy="2780703"/>
          </a:xfrm>
        </p:grpSpPr>
        <p:sp>
          <p:nvSpPr>
            <p:cNvPr id="8" name="Rounded Rectangle 13">
              <a:extLst>
                <a:ext uri="{FF2B5EF4-FFF2-40B4-BE49-F238E27FC236}">
                  <a16:creationId xmlns:a16="http://schemas.microsoft.com/office/drawing/2014/main" xmlns="" id="{5250BA69-4CD6-40C8-BABF-B6A7B387F822}"/>
                </a:ext>
              </a:extLst>
            </p:cNvPr>
            <p:cNvSpPr/>
            <p:nvPr/>
          </p:nvSpPr>
          <p:spPr>
            <a:xfrm>
              <a:off x="639418" y="648297"/>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9" name="Group 15">
              <a:extLst>
                <a:ext uri="{FF2B5EF4-FFF2-40B4-BE49-F238E27FC236}">
                  <a16:creationId xmlns:a16="http://schemas.microsoft.com/office/drawing/2014/main" xmlns="" id="{5A668CFE-883B-4181-9C51-F579712022D6}"/>
                </a:ext>
              </a:extLst>
            </p:cNvPr>
            <p:cNvGrpSpPr>
              <a:grpSpLocks noChangeAspect="1"/>
            </p:cNvGrpSpPr>
            <p:nvPr/>
          </p:nvGrpSpPr>
          <p:grpSpPr bwMode="hidden">
            <a:xfrm>
              <a:off x="622483" y="2099126"/>
              <a:ext cx="8723376" cy="1329874"/>
              <a:chOff x="-3905251" y="4294188"/>
              <a:chExt cx="13027839" cy="1892300"/>
            </a:xfrm>
          </p:grpSpPr>
          <p:sp>
            <p:nvSpPr>
              <p:cNvPr id="10" name="Freeform 14">
                <a:extLst>
                  <a:ext uri="{FF2B5EF4-FFF2-40B4-BE49-F238E27FC236}">
                    <a16:creationId xmlns:a16="http://schemas.microsoft.com/office/drawing/2014/main" xmlns="" id="{E5A4C01F-949B-4D12-9F0C-9F4AB14AB87F}"/>
                  </a:ext>
                </a:extLst>
              </p:cNvPr>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1" name="Freeform 18">
                <a:extLst>
                  <a:ext uri="{FF2B5EF4-FFF2-40B4-BE49-F238E27FC236}">
                    <a16:creationId xmlns:a16="http://schemas.microsoft.com/office/drawing/2014/main" xmlns="" id="{7B2E3F52-EF35-4E64-BDB3-92B9C3F63E8B}"/>
                  </a:ext>
                </a:extLst>
              </p:cNvPr>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useBgFill="1">
            <p:nvSpPr>
              <p:cNvPr id="12" name="Freeform 10">
                <a:extLst>
                  <a:ext uri="{FF2B5EF4-FFF2-40B4-BE49-F238E27FC236}">
                    <a16:creationId xmlns:a16="http://schemas.microsoft.com/office/drawing/2014/main" xmlns="" id="{D1BCA038-8364-48ED-A52B-B9C148833A38}"/>
                  </a:ext>
                </a:extLst>
              </p:cNvPr>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grpSp>
      </p:grpSp>
      <p:pic>
        <p:nvPicPr>
          <p:cNvPr id="14" name="Graphique 13">
            <a:extLst>
              <a:ext uri="{FF2B5EF4-FFF2-40B4-BE49-F238E27FC236}">
                <a16:creationId xmlns:a16="http://schemas.microsoft.com/office/drawing/2014/main" xmlns="" id="{7C99FE31-994B-4F4F-A4CD-5E4FD5C0341D}"/>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7233601" y="395315"/>
            <a:ext cx="4743153" cy="596623"/>
          </a:xfrm>
          <a:prstGeom prst="rect">
            <a:avLst/>
          </a:prstGeom>
        </p:spPr>
      </p:pic>
      <p:sp>
        <p:nvSpPr>
          <p:cNvPr id="2" name="Titre 1">
            <a:extLst>
              <a:ext uri="{FF2B5EF4-FFF2-40B4-BE49-F238E27FC236}">
                <a16:creationId xmlns:a16="http://schemas.microsoft.com/office/drawing/2014/main" xmlns="" id="{7604C0A7-5DCE-4D3E-A91E-4285D3CFDD51}"/>
              </a:ext>
            </a:extLst>
          </p:cNvPr>
          <p:cNvSpPr>
            <a:spLocks noGrp="1"/>
          </p:cNvSpPr>
          <p:nvPr>
            <p:ph type="title"/>
          </p:nvPr>
        </p:nvSpPr>
        <p:spPr>
          <a:xfrm>
            <a:off x="361485" y="1569373"/>
            <a:ext cx="10334503" cy="688921"/>
          </a:xfrm>
        </p:spPr>
        <p:txBody>
          <a:bodyPr anchor="t"/>
          <a:lstStyle/>
          <a:p>
            <a:r>
              <a:rPr lang="fr-FR"/>
              <a:t>Cliquez et modifiez le titre</a:t>
            </a:r>
            <a:endParaRPr lang="fr-FR" dirty="0"/>
          </a:p>
        </p:txBody>
      </p:sp>
      <p:sp>
        <p:nvSpPr>
          <p:cNvPr id="31" name="Rectangle 30">
            <a:extLst>
              <a:ext uri="{FF2B5EF4-FFF2-40B4-BE49-F238E27FC236}">
                <a16:creationId xmlns:a16="http://schemas.microsoft.com/office/drawing/2014/main" xmlns="" id="{6690304D-C79B-4A73-B270-0FF285F810C4}"/>
              </a:ext>
            </a:extLst>
          </p:cNvPr>
          <p:cNvSpPr/>
          <p:nvPr userDrawn="1"/>
        </p:nvSpPr>
        <p:spPr>
          <a:xfrm>
            <a:off x="-1751046" y="-2011206"/>
            <a:ext cx="15694091" cy="1999174"/>
          </a:xfrm>
          <a:prstGeom prst="rect">
            <a:avLst/>
          </a:prstGeom>
          <a:solidFill>
            <a:schemeClr val="bg2"/>
          </a:solidFill>
          <a:ln>
            <a:solidFill>
              <a:srgbClr val="E7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32" name="Rectangle 31">
            <a:extLst>
              <a:ext uri="{FF2B5EF4-FFF2-40B4-BE49-F238E27FC236}">
                <a16:creationId xmlns:a16="http://schemas.microsoft.com/office/drawing/2014/main" xmlns="" id="{AA5087E9-408F-4BC8-970B-B3FA75A8F22D}"/>
              </a:ext>
            </a:extLst>
          </p:cNvPr>
          <p:cNvSpPr/>
          <p:nvPr userDrawn="1"/>
        </p:nvSpPr>
        <p:spPr>
          <a:xfrm>
            <a:off x="12216064" y="-1999174"/>
            <a:ext cx="1903445" cy="903134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33" name="Rectangle 32">
            <a:extLst>
              <a:ext uri="{FF2B5EF4-FFF2-40B4-BE49-F238E27FC236}">
                <a16:creationId xmlns:a16="http://schemas.microsoft.com/office/drawing/2014/main" xmlns="" id="{D52BA516-2C5C-42EB-AE4F-63FCAD5C2366}"/>
              </a:ext>
            </a:extLst>
          </p:cNvPr>
          <p:cNvSpPr/>
          <p:nvPr userDrawn="1"/>
        </p:nvSpPr>
        <p:spPr>
          <a:xfrm>
            <a:off x="-1929265" y="-1999174"/>
            <a:ext cx="1903445" cy="903134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pic>
        <p:nvPicPr>
          <p:cNvPr id="18" name="Image 17">
            <a:extLst>
              <a:ext uri="{FF2B5EF4-FFF2-40B4-BE49-F238E27FC236}">
                <a16:creationId xmlns:a16="http://schemas.microsoft.com/office/drawing/2014/main" xmlns="" id="{048E1F07-65D7-4B6E-B697-E1D4850D7E8C}"/>
              </a:ext>
            </a:extLst>
          </p:cNvPr>
          <p:cNvPicPr>
            <a:picLocks noChangeAspect="1"/>
          </p:cNvPicPr>
          <p:nvPr userDrawn="1"/>
        </p:nvPicPr>
        <p:blipFill>
          <a:blip r:embed="rId4">
            <a:clrChange>
              <a:clrFrom>
                <a:srgbClr val="FFFFFF"/>
              </a:clrFrom>
              <a:clrTo>
                <a:srgbClr val="FFFFFF">
                  <a:alpha val="0"/>
                </a:srgbClr>
              </a:clrTo>
            </a:clrChange>
          </a:blip>
          <a:stretch>
            <a:fillRect/>
          </a:stretch>
        </p:blipFill>
        <p:spPr>
          <a:xfrm>
            <a:off x="526582" y="328528"/>
            <a:ext cx="1248976" cy="1167244"/>
          </a:xfrm>
          <a:prstGeom prst="rect">
            <a:avLst/>
          </a:prstGeom>
        </p:spPr>
      </p:pic>
    </p:spTree>
    <p:extLst>
      <p:ext uri="{BB962C8B-B14F-4D97-AF65-F5344CB8AC3E}">
        <p14:creationId xmlns:p14="http://schemas.microsoft.com/office/powerpoint/2010/main" val="3781059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re et contenu">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xmlns="" id="{3E6D8137-5104-4EFB-80F9-38C8DDFE18A4}"/>
              </a:ext>
            </a:extLst>
          </p:cNvPr>
          <p:cNvSpPr>
            <a:spLocks noGrp="1"/>
          </p:cNvSpPr>
          <p:nvPr>
            <p:ph idx="1"/>
          </p:nvPr>
        </p:nvSpPr>
        <p:spPr>
          <a:xfrm>
            <a:off x="838201" y="1849690"/>
            <a:ext cx="10828307" cy="461444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xmlns="" id="{EF9773FA-358C-4BFA-AE17-9E5C0BE43039}"/>
              </a:ext>
            </a:extLst>
          </p:cNvPr>
          <p:cNvSpPr>
            <a:spLocks noGrp="1"/>
          </p:cNvSpPr>
          <p:nvPr>
            <p:ph type="dt" sz="half" idx="10"/>
          </p:nvPr>
        </p:nvSpPr>
        <p:spPr/>
        <p:txBody>
          <a:bodyPr/>
          <a:lstStyle/>
          <a:p>
            <a:fld id="{5468463D-B0AC-407D-B953-7FC66BFB8C8B}" type="datetime1">
              <a:rPr lang="fr-FR" smtClean="0"/>
              <a:t>17/08/22</a:t>
            </a:fld>
            <a:endParaRPr lang="fr-FR"/>
          </a:p>
        </p:txBody>
      </p:sp>
      <p:sp>
        <p:nvSpPr>
          <p:cNvPr id="5" name="Espace réservé du pied de page 4">
            <a:extLst>
              <a:ext uri="{FF2B5EF4-FFF2-40B4-BE49-F238E27FC236}">
                <a16:creationId xmlns:a16="http://schemas.microsoft.com/office/drawing/2014/main" xmlns="" id="{11E7834F-C6A8-49BE-825C-9CD4CEDBBB81}"/>
              </a:ext>
            </a:extLst>
          </p:cNvPr>
          <p:cNvSpPr>
            <a:spLocks noGrp="1"/>
          </p:cNvSpPr>
          <p:nvPr>
            <p:ph type="ftr" sz="quarter" idx="11"/>
          </p:nvPr>
        </p:nvSpPr>
        <p:spPr/>
        <p:txBody>
          <a:bodyPr/>
          <a:lstStyle/>
          <a:p>
            <a:r>
              <a:rPr lang="fr-FR"/>
              <a:t>COLLOQUE HANDISUB 26 &amp; 27 MARS 2022</a:t>
            </a:r>
          </a:p>
        </p:txBody>
      </p:sp>
      <p:sp>
        <p:nvSpPr>
          <p:cNvPr id="6" name="Espace réservé du numéro de diapositive 5">
            <a:extLst>
              <a:ext uri="{FF2B5EF4-FFF2-40B4-BE49-F238E27FC236}">
                <a16:creationId xmlns:a16="http://schemas.microsoft.com/office/drawing/2014/main" xmlns="" id="{3782C241-0448-4BB5-9466-118BFB741E48}"/>
              </a:ext>
            </a:extLst>
          </p:cNvPr>
          <p:cNvSpPr>
            <a:spLocks noGrp="1"/>
          </p:cNvSpPr>
          <p:nvPr>
            <p:ph type="sldNum" sz="quarter" idx="12"/>
          </p:nvPr>
        </p:nvSpPr>
        <p:spPr/>
        <p:txBody>
          <a:bodyPr/>
          <a:lstStyle/>
          <a:p>
            <a:fld id="{3F113440-FBFB-4CA9-86DB-8BD17959FFB0}" type="slidenum">
              <a:rPr lang="fr-FR" smtClean="0"/>
              <a:t>‹#›</a:t>
            </a:fld>
            <a:endParaRPr lang="fr-FR"/>
          </a:p>
        </p:txBody>
      </p:sp>
      <p:sp>
        <p:nvSpPr>
          <p:cNvPr id="7" name="Rounded Rectangle 13">
            <a:extLst>
              <a:ext uri="{FF2B5EF4-FFF2-40B4-BE49-F238E27FC236}">
                <a16:creationId xmlns:a16="http://schemas.microsoft.com/office/drawing/2014/main" xmlns="" id="{4F322B4C-DF9F-4FDC-A887-0C523D13C122}"/>
              </a:ext>
            </a:extLst>
          </p:cNvPr>
          <p:cNvSpPr/>
          <p:nvPr userDrawn="1"/>
        </p:nvSpPr>
        <p:spPr>
          <a:xfrm>
            <a:off x="-12807" y="-1377050"/>
            <a:ext cx="12588173" cy="2498412"/>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8" name="Group 15">
            <a:extLst>
              <a:ext uri="{FF2B5EF4-FFF2-40B4-BE49-F238E27FC236}">
                <a16:creationId xmlns:a16="http://schemas.microsoft.com/office/drawing/2014/main" xmlns="" id="{A942C999-0E4F-48DD-B8DF-74020BEB3FDB}"/>
              </a:ext>
            </a:extLst>
          </p:cNvPr>
          <p:cNvGrpSpPr>
            <a:grpSpLocks noChangeAspect="1"/>
          </p:cNvGrpSpPr>
          <p:nvPr userDrawn="1"/>
        </p:nvGrpSpPr>
        <p:grpSpPr bwMode="hidden">
          <a:xfrm>
            <a:off x="-37322" y="91133"/>
            <a:ext cx="12627883" cy="1345782"/>
            <a:chOff x="-3905251" y="4294188"/>
            <a:chExt cx="13027839" cy="1892300"/>
          </a:xfrm>
        </p:grpSpPr>
        <p:sp>
          <p:nvSpPr>
            <p:cNvPr id="9" name="Freeform 14">
              <a:extLst>
                <a:ext uri="{FF2B5EF4-FFF2-40B4-BE49-F238E27FC236}">
                  <a16:creationId xmlns:a16="http://schemas.microsoft.com/office/drawing/2014/main" xmlns="" id="{0775029C-416F-4A35-B0D8-003E1725064D}"/>
                </a:ext>
              </a:extLst>
            </p:cNvPr>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0" name="Freeform 18">
              <a:extLst>
                <a:ext uri="{FF2B5EF4-FFF2-40B4-BE49-F238E27FC236}">
                  <a16:creationId xmlns:a16="http://schemas.microsoft.com/office/drawing/2014/main" xmlns="" id="{EA1A3A90-48FC-4B88-949D-C2141C555B0A}"/>
                </a:ext>
              </a:extLst>
            </p:cNvPr>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useBgFill="1">
          <p:nvSpPr>
            <p:cNvPr id="11" name="Freeform 10">
              <a:extLst>
                <a:ext uri="{FF2B5EF4-FFF2-40B4-BE49-F238E27FC236}">
                  <a16:creationId xmlns:a16="http://schemas.microsoft.com/office/drawing/2014/main" xmlns="" id="{0A834A0B-C085-4E87-A1E5-CF68A4126CFE}"/>
                </a:ext>
              </a:extLst>
            </p:cNvPr>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grpSp>
      <p:pic>
        <p:nvPicPr>
          <p:cNvPr id="13" name="Graphique 12">
            <a:extLst>
              <a:ext uri="{FF2B5EF4-FFF2-40B4-BE49-F238E27FC236}">
                <a16:creationId xmlns:a16="http://schemas.microsoft.com/office/drawing/2014/main" xmlns="" id="{294CBC02-A1D3-4CAB-8656-FED51BFCE60E}"/>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7812862" y="130620"/>
            <a:ext cx="4163892" cy="523760"/>
          </a:xfrm>
          <a:prstGeom prst="rect">
            <a:avLst/>
          </a:prstGeom>
        </p:spPr>
      </p:pic>
      <p:sp>
        <p:nvSpPr>
          <p:cNvPr id="2" name="Titre 1">
            <a:extLst>
              <a:ext uri="{FF2B5EF4-FFF2-40B4-BE49-F238E27FC236}">
                <a16:creationId xmlns:a16="http://schemas.microsoft.com/office/drawing/2014/main" xmlns="" id="{7604C0A7-5DCE-4D3E-A91E-4285D3CFDD51}"/>
              </a:ext>
            </a:extLst>
          </p:cNvPr>
          <p:cNvSpPr>
            <a:spLocks noGrp="1"/>
          </p:cNvSpPr>
          <p:nvPr>
            <p:ph type="title"/>
          </p:nvPr>
        </p:nvSpPr>
        <p:spPr>
          <a:xfrm>
            <a:off x="283678" y="1062955"/>
            <a:ext cx="11070124" cy="762670"/>
          </a:xfrm>
        </p:spPr>
        <p:txBody>
          <a:bodyPr anchor="t"/>
          <a:lstStyle/>
          <a:p>
            <a:r>
              <a:rPr lang="fr-FR"/>
              <a:t>Cliquez et modifiez le titre</a:t>
            </a:r>
            <a:endParaRPr lang="fr-FR" dirty="0"/>
          </a:p>
        </p:txBody>
      </p:sp>
      <p:sp>
        <p:nvSpPr>
          <p:cNvPr id="22" name="Rectangle 21">
            <a:extLst>
              <a:ext uri="{FF2B5EF4-FFF2-40B4-BE49-F238E27FC236}">
                <a16:creationId xmlns:a16="http://schemas.microsoft.com/office/drawing/2014/main" xmlns="" id="{26D6AF45-64BF-4F1E-B74A-4A315E8B39B6}"/>
              </a:ext>
            </a:extLst>
          </p:cNvPr>
          <p:cNvSpPr/>
          <p:nvPr userDrawn="1"/>
        </p:nvSpPr>
        <p:spPr>
          <a:xfrm>
            <a:off x="-1751046" y="-2011206"/>
            <a:ext cx="15694091" cy="1999174"/>
          </a:xfrm>
          <a:prstGeom prst="rect">
            <a:avLst/>
          </a:prstGeom>
          <a:solidFill>
            <a:schemeClr val="bg2"/>
          </a:solidFill>
          <a:ln>
            <a:solidFill>
              <a:srgbClr val="E7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23" name="Rectangle 22">
            <a:extLst>
              <a:ext uri="{FF2B5EF4-FFF2-40B4-BE49-F238E27FC236}">
                <a16:creationId xmlns:a16="http://schemas.microsoft.com/office/drawing/2014/main" xmlns="" id="{34B94EFC-F774-44A0-B45D-4B5B70B3C5CA}"/>
              </a:ext>
            </a:extLst>
          </p:cNvPr>
          <p:cNvSpPr/>
          <p:nvPr userDrawn="1"/>
        </p:nvSpPr>
        <p:spPr>
          <a:xfrm>
            <a:off x="12216064" y="-1999174"/>
            <a:ext cx="1903445" cy="903134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24" name="Rectangle 23">
            <a:extLst>
              <a:ext uri="{FF2B5EF4-FFF2-40B4-BE49-F238E27FC236}">
                <a16:creationId xmlns:a16="http://schemas.microsoft.com/office/drawing/2014/main" xmlns="" id="{6A76699B-B59B-44A7-B4CE-21450D571590}"/>
              </a:ext>
            </a:extLst>
          </p:cNvPr>
          <p:cNvSpPr/>
          <p:nvPr userDrawn="1"/>
        </p:nvSpPr>
        <p:spPr>
          <a:xfrm>
            <a:off x="-1929265" y="-1999174"/>
            <a:ext cx="1903445" cy="903134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pic>
        <p:nvPicPr>
          <p:cNvPr id="17" name="Image 16">
            <a:extLst>
              <a:ext uri="{FF2B5EF4-FFF2-40B4-BE49-F238E27FC236}">
                <a16:creationId xmlns:a16="http://schemas.microsoft.com/office/drawing/2014/main" xmlns="" id="{7CC77205-913B-4BA4-8064-A9EAC1E1E56B}"/>
              </a:ext>
            </a:extLst>
          </p:cNvPr>
          <p:cNvPicPr>
            <a:picLocks noChangeAspect="1"/>
          </p:cNvPicPr>
          <p:nvPr userDrawn="1"/>
        </p:nvPicPr>
        <p:blipFill rotWithShape="1">
          <a:blip r:embed="rId4">
            <a:clrChange>
              <a:clrFrom>
                <a:srgbClr val="FFFFFF"/>
              </a:clrFrom>
              <a:clrTo>
                <a:srgbClr val="FFFFFF">
                  <a:alpha val="0"/>
                </a:srgbClr>
              </a:clrTo>
            </a:clrChange>
          </a:blip>
          <a:srcRect b="12270"/>
          <a:stretch/>
        </p:blipFill>
        <p:spPr>
          <a:xfrm>
            <a:off x="468610" y="226011"/>
            <a:ext cx="960140" cy="787208"/>
          </a:xfrm>
          <a:prstGeom prst="rect">
            <a:avLst/>
          </a:prstGeom>
        </p:spPr>
      </p:pic>
    </p:spTree>
    <p:extLst>
      <p:ext uri="{BB962C8B-B14F-4D97-AF65-F5344CB8AC3E}">
        <p14:creationId xmlns:p14="http://schemas.microsoft.com/office/powerpoint/2010/main" val="22010383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3_Titre et contenu">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xmlns="" id="{B62038DF-9ED4-41D9-BD31-A53618C538D4}"/>
              </a:ext>
            </a:extLst>
          </p:cNvPr>
          <p:cNvSpPr/>
          <p:nvPr userDrawn="1"/>
        </p:nvSpPr>
        <p:spPr>
          <a:xfrm rot="10800000" flipH="1">
            <a:off x="-18655" y="5668214"/>
            <a:ext cx="12612688" cy="2498412"/>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15" name="Group 15">
            <a:extLst>
              <a:ext uri="{FF2B5EF4-FFF2-40B4-BE49-F238E27FC236}">
                <a16:creationId xmlns:a16="http://schemas.microsoft.com/office/drawing/2014/main" xmlns="" id="{272BC53A-DCF2-4862-89D7-0A1726E5BD04}"/>
              </a:ext>
            </a:extLst>
          </p:cNvPr>
          <p:cNvGrpSpPr>
            <a:grpSpLocks noChangeAspect="1"/>
          </p:cNvGrpSpPr>
          <p:nvPr userDrawn="1"/>
        </p:nvGrpSpPr>
        <p:grpSpPr bwMode="hidden">
          <a:xfrm rot="10800000" flipH="1">
            <a:off x="-18656" y="5467926"/>
            <a:ext cx="12627883" cy="1230516"/>
            <a:chOff x="-3905251" y="4294188"/>
            <a:chExt cx="13027839" cy="1892300"/>
          </a:xfrm>
        </p:grpSpPr>
        <p:sp>
          <p:nvSpPr>
            <p:cNvPr id="16" name="Freeform 14">
              <a:extLst>
                <a:ext uri="{FF2B5EF4-FFF2-40B4-BE49-F238E27FC236}">
                  <a16:creationId xmlns:a16="http://schemas.microsoft.com/office/drawing/2014/main" xmlns="" id="{E3D802FE-8300-43C3-902E-0FA53B59AD77}"/>
                </a:ext>
              </a:extLst>
            </p:cNvPr>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7" name="Freeform 18">
              <a:extLst>
                <a:ext uri="{FF2B5EF4-FFF2-40B4-BE49-F238E27FC236}">
                  <a16:creationId xmlns:a16="http://schemas.microsoft.com/office/drawing/2014/main" xmlns="" id="{3F99BEEE-238D-433E-926E-2D5772DA4836}"/>
                </a:ext>
              </a:extLst>
            </p:cNvPr>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useBgFill="1">
          <p:nvSpPr>
            <p:cNvPr id="18" name="Freeform 10">
              <a:extLst>
                <a:ext uri="{FF2B5EF4-FFF2-40B4-BE49-F238E27FC236}">
                  <a16:creationId xmlns:a16="http://schemas.microsoft.com/office/drawing/2014/main" xmlns="" id="{EC1A896A-A37C-46DA-80FE-B4F34266A1EE}"/>
                </a:ext>
              </a:extLst>
            </p:cNvPr>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grpSp>
      <p:sp>
        <p:nvSpPr>
          <p:cNvPr id="2" name="Titre 1">
            <a:extLst>
              <a:ext uri="{FF2B5EF4-FFF2-40B4-BE49-F238E27FC236}">
                <a16:creationId xmlns:a16="http://schemas.microsoft.com/office/drawing/2014/main" xmlns="" id="{7604C0A7-5DCE-4D3E-A91E-4285D3CFDD51}"/>
              </a:ext>
            </a:extLst>
          </p:cNvPr>
          <p:cNvSpPr>
            <a:spLocks noGrp="1"/>
          </p:cNvSpPr>
          <p:nvPr>
            <p:ph type="title"/>
          </p:nvPr>
        </p:nvSpPr>
        <p:spPr>
          <a:xfrm>
            <a:off x="284659" y="365126"/>
            <a:ext cx="11069143" cy="708776"/>
          </a:xfrm>
        </p:spPr>
        <p:txBody>
          <a:bodyPr anchor="t"/>
          <a:lstStyle/>
          <a:p>
            <a:r>
              <a:rPr lang="fr-FR"/>
              <a:t>Cliquez et modifiez le titre</a:t>
            </a:r>
            <a:endParaRPr lang="fr-FR" dirty="0"/>
          </a:p>
        </p:txBody>
      </p:sp>
      <p:sp>
        <p:nvSpPr>
          <p:cNvPr id="3" name="Espace réservé du contenu 2">
            <a:extLst>
              <a:ext uri="{FF2B5EF4-FFF2-40B4-BE49-F238E27FC236}">
                <a16:creationId xmlns:a16="http://schemas.microsoft.com/office/drawing/2014/main" xmlns="" id="{3E6D8137-5104-4EFB-80F9-38C8DDFE18A4}"/>
              </a:ext>
            </a:extLst>
          </p:cNvPr>
          <p:cNvSpPr>
            <a:spLocks noGrp="1"/>
          </p:cNvSpPr>
          <p:nvPr>
            <p:ph idx="1"/>
          </p:nvPr>
        </p:nvSpPr>
        <p:spPr>
          <a:xfrm>
            <a:off x="838202" y="1110001"/>
            <a:ext cx="10819889" cy="528244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xmlns="" id="{EF9773FA-358C-4BFA-AE17-9E5C0BE43039}"/>
              </a:ext>
            </a:extLst>
          </p:cNvPr>
          <p:cNvSpPr>
            <a:spLocks noGrp="1"/>
          </p:cNvSpPr>
          <p:nvPr>
            <p:ph type="dt" sz="half" idx="10"/>
          </p:nvPr>
        </p:nvSpPr>
        <p:spPr/>
        <p:txBody>
          <a:bodyPr/>
          <a:lstStyle/>
          <a:p>
            <a:fld id="{FBBF8EB3-F6F1-4199-93E7-72CEFD96F94A}" type="datetime1">
              <a:rPr lang="fr-FR" smtClean="0"/>
              <a:t>17/08/22</a:t>
            </a:fld>
            <a:endParaRPr lang="fr-FR"/>
          </a:p>
        </p:txBody>
      </p:sp>
      <p:sp>
        <p:nvSpPr>
          <p:cNvPr id="5" name="Espace réservé du pied de page 4">
            <a:extLst>
              <a:ext uri="{FF2B5EF4-FFF2-40B4-BE49-F238E27FC236}">
                <a16:creationId xmlns:a16="http://schemas.microsoft.com/office/drawing/2014/main" xmlns="" id="{11E7834F-C6A8-49BE-825C-9CD4CEDBBB81}"/>
              </a:ext>
            </a:extLst>
          </p:cNvPr>
          <p:cNvSpPr>
            <a:spLocks noGrp="1"/>
          </p:cNvSpPr>
          <p:nvPr>
            <p:ph type="ftr" sz="quarter" idx="11"/>
          </p:nvPr>
        </p:nvSpPr>
        <p:spPr/>
        <p:txBody>
          <a:bodyPr/>
          <a:lstStyle/>
          <a:p>
            <a:r>
              <a:rPr lang="fr-FR"/>
              <a:t>COLLOQUE HANDISUB 26 &amp; 27 MARS 2022</a:t>
            </a:r>
          </a:p>
        </p:txBody>
      </p:sp>
      <p:sp>
        <p:nvSpPr>
          <p:cNvPr id="6" name="Espace réservé du numéro de diapositive 5">
            <a:extLst>
              <a:ext uri="{FF2B5EF4-FFF2-40B4-BE49-F238E27FC236}">
                <a16:creationId xmlns:a16="http://schemas.microsoft.com/office/drawing/2014/main" xmlns="" id="{3782C241-0448-4BB5-9466-118BFB741E48}"/>
              </a:ext>
            </a:extLst>
          </p:cNvPr>
          <p:cNvSpPr>
            <a:spLocks noGrp="1"/>
          </p:cNvSpPr>
          <p:nvPr>
            <p:ph type="sldNum" sz="quarter" idx="12"/>
          </p:nvPr>
        </p:nvSpPr>
        <p:spPr/>
        <p:txBody>
          <a:bodyPr/>
          <a:lstStyle/>
          <a:p>
            <a:fld id="{3F113440-FBFB-4CA9-86DB-8BD17959FFB0}" type="slidenum">
              <a:rPr lang="fr-FR" smtClean="0"/>
              <a:t>‹#›</a:t>
            </a:fld>
            <a:endParaRPr lang="fr-FR"/>
          </a:p>
        </p:txBody>
      </p:sp>
      <p:pic>
        <p:nvPicPr>
          <p:cNvPr id="7" name="Graphique 6">
            <a:extLst>
              <a:ext uri="{FF2B5EF4-FFF2-40B4-BE49-F238E27FC236}">
                <a16:creationId xmlns:a16="http://schemas.microsoft.com/office/drawing/2014/main" xmlns="" id="{F3F504D3-D77A-46B2-B5D3-B1492D3DC1B8}"/>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7811087" y="6149286"/>
            <a:ext cx="4163892" cy="523760"/>
          </a:xfrm>
          <a:prstGeom prst="rect">
            <a:avLst/>
          </a:prstGeom>
        </p:spPr>
      </p:pic>
      <p:cxnSp>
        <p:nvCxnSpPr>
          <p:cNvPr id="27" name="Connecteur droit 26">
            <a:extLst>
              <a:ext uri="{FF2B5EF4-FFF2-40B4-BE49-F238E27FC236}">
                <a16:creationId xmlns:a16="http://schemas.microsoft.com/office/drawing/2014/main" xmlns="" id="{675EC38E-1362-49CD-97C0-07A42DFFEF97}"/>
              </a:ext>
            </a:extLst>
          </p:cNvPr>
          <p:cNvCxnSpPr/>
          <p:nvPr userDrawn="1"/>
        </p:nvCxnSpPr>
        <p:spPr>
          <a:xfrm flipH="1">
            <a:off x="10856548" y="6440085"/>
            <a:ext cx="994504" cy="0"/>
          </a:xfrm>
          <a:prstGeom prst="line">
            <a:avLst/>
          </a:prstGeom>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xmlns="" id="{9306F85A-304C-40C4-A366-F39005B57A30}"/>
              </a:ext>
            </a:extLst>
          </p:cNvPr>
          <p:cNvSpPr/>
          <p:nvPr userDrawn="1"/>
        </p:nvSpPr>
        <p:spPr>
          <a:xfrm>
            <a:off x="12204032" y="-1999174"/>
            <a:ext cx="1903445" cy="903134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30" name="Rectangle 29">
            <a:extLst>
              <a:ext uri="{FF2B5EF4-FFF2-40B4-BE49-F238E27FC236}">
                <a16:creationId xmlns:a16="http://schemas.microsoft.com/office/drawing/2014/main" xmlns="" id="{5C7B8065-B161-4410-B72C-3466356F2A6E}"/>
              </a:ext>
            </a:extLst>
          </p:cNvPr>
          <p:cNvSpPr/>
          <p:nvPr userDrawn="1"/>
        </p:nvSpPr>
        <p:spPr>
          <a:xfrm>
            <a:off x="-1941297" y="-1999174"/>
            <a:ext cx="1903445" cy="903134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31" name="Rectangle 30">
            <a:extLst>
              <a:ext uri="{FF2B5EF4-FFF2-40B4-BE49-F238E27FC236}">
                <a16:creationId xmlns:a16="http://schemas.microsoft.com/office/drawing/2014/main" xmlns="" id="{D567A4ED-3516-4C02-B68D-F5CF5C6B25CC}"/>
              </a:ext>
            </a:extLst>
          </p:cNvPr>
          <p:cNvSpPr/>
          <p:nvPr userDrawn="1"/>
        </p:nvSpPr>
        <p:spPr>
          <a:xfrm rot="10800000" flipH="1">
            <a:off x="-2009106" y="6870032"/>
            <a:ext cx="15694091" cy="1999174"/>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pic>
        <p:nvPicPr>
          <p:cNvPr id="20" name="Image 19">
            <a:extLst>
              <a:ext uri="{FF2B5EF4-FFF2-40B4-BE49-F238E27FC236}">
                <a16:creationId xmlns:a16="http://schemas.microsoft.com/office/drawing/2014/main" xmlns="" id="{996C41FA-769A-4A5B-8D99-37CDC3AEA557}"/>
              </a:ext>
            </a:extLst>
          </p:cNvPr>
          <p:cNvPicPr>
            <a:picLocks noChangeAspect="1"/>
          </p:cNvPicPr>
          <p:nvPr userDrawn="1"/>
        </p:nvPicPr>
        <p:blipFill rotWithShape="1">
          <a:blip r:embed="rId4">
            <a:clrChange>
              <a:clrFrom>
                <a:srgbClr val="FFFFFF"/>
              </a:clrFrom>
              <a:clrTo>
                <a:srgbClr val="FFFFFF">
                  <a:alpha val="0"/>
                </a:srgbClr>
              </a:clrTo>
            </a:clrChange>
          </a:blip>
          <a:srcRect b="12270"/>
          <a:stretch/>
        </p:blipFill>
        <p:spPr>
          <a:xfrm>
            <a:off x="868005" y="5903562"/>
            <a:ext cx="882978" cy="723944"/>
          </a:xfrm>
          <a:prstGeom prst="rect">
            <a:avLst/>
          </a:prstGeom>
        </p:spPr>
      </p:pic>
    </p:spTree>
    <p:extLst>
      <p:ext uri="{BB962C8B-B14F-4D97-AF65-F5344CB8AC3E}">
        <p14:creationId xmlns:p14="http://schemas.microsoft.com/office/powerpoint/2010/main" val="1045386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4_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7604C0A7-5DCE-4D3E-A91E-4285D3CFDD51}"/>
              </a:ext>
            </a:extLst>
          </p:cNvPr>
          <p:cNvSpPr>
            <a:spLocks noGrp="1"/>
          </p:cNvSpPr>
          <p:nvPr>
            <p:ph type="title"/>
          </p:nvPr>
        </p:nvSpPr>
        <p:spPr>
          <a:xfrm>
            <a:off x="284659" y="365129"/>
            <a:ext cx="11069143" cy="702361"/>
          </a:xfrm>
        </p:spPr>
        <p:txBody>
          <a:bodyPr anchor="t"/>
          <a:lstStyle/>
          <a:p>
            <a:r>
              <a:rPr lang="fr-FR"/>
              <a:t>Cliquez et modifiez le titre</a:t>
            </a:r>
            <a:endParaRPr lang="fr-FR" dirty="0"/>
          </a:p>
        </p:txBody>
      </p:sp>
      <p:sp>
        <p:nvSpPr>
          <p:cNvPr id="3" name="Espace réservé du contenu 2">
            <a:extLst>
              <a:ext uri="{FF2B5EF4-FFF2-40B4-BE49-F238E27FC236}">
                <a16:creationId xmlns:a16="http://schemas.microsoft.com/office/drawing/2014/main" xmlns="" id="{3E6D8137-5104-4EFB-80F9-38C8DDFE18A4}"/>
              </a:ext>
            </a:extLst>
          </p:cNvPr>
          <p:cNvSpPr>
            <a:spLocks noGrp="1"/>
          </p:cNvSpPr>
          <p:nvPr>
            <p:ph idx="1"/>
          </p:nvPr>
        </p:nvSpPr>
        <p:spPr>
          <a:xfrm>
            <a:off x="838202" y="1103582"/>
            <a:ext cx="10827335" cy="510947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4" name="Espace réservé de la date 3">
            <a:extLst>
              <a:ext uri="{FF2B5EF4-FFF2-40B4-BE49-F238E27FC236}">
                <a16:creationId xmlns:a16="http://schemas.microsoft.com/office/drawing/2014/main" xmlns="" id="{EF9773FA-358C-4BFA-AE17-9E5C0BE43039}"/>
              </a:ext>
            </a:extLst>
          </p:cNvPr>
          <p:cNvSpPr>
            <a:spLocks noGrp="1"/>
          </p:cNvSpPr>
          <p:nvPr>
            <p:ph type="dt" sz="half" idx="10"/>
          </p:nvPr>
        </p:nvSpPr>
        <p:spPr>
          <a:xfrm>
            <a:off x="838200" y="6401569"/>
            <a:ext cx="2743200" cy="319906"/>
          </a:xfrm>
        </p:spPr>
        <p:txBody>
          <a:bodyPr/>
          <a:lstStyle/>
          <a:p>
            <a:fld id="{76F6599A-9C6E-4F74-8FDE-F566D8AABE6C}" type="datetime1">
              <a:rPr lang="fr-FR" smtClean="0"/>
              <a:t>17/08/22</a:t>
            </a:fld>
            <a:endParaRPr lang="fr-FR"/>
          </a:p>
        </p:txBody>
      </p:sp>
      <p:sp>
        <p:nvSpPr>
          <p:cNvPr id="5" name="Espace réservé du pied de page 4">
            <a:extLst>
              <a:ext uri="{FF2B5EF4-FFF2-40B4-BE49-F238E27FC236}">
                <a16:creationId xmlns:a16="http://schemas.microsoft.com/office/drawing/2014/main" xmlns="" id="{11E7834F-C6A8-49BE-825C-9CD4CEDBBB81}"/>
              </a:ext>
            </a:extLst>
          </p:cNvPr>
          <p:cNvSpPr>
            <a:spLocks noGrp="1"/>
          </p:cNvSpPr>
          <p:nvPr>
            <p:ph type="ftr" sz="quarter" idx="11"/>
          </p:nvPr>
        </p:nvSpPr>
        <p:spPr>
          <a:xfrm>
            <a:off x="4038600" y="6401569"/>
            <a:ext cx="4114800" cy="319906"/>
          </a:xfrm>
        </p:spPr>
        <p:txBody>
          <a:bodyPr/>
          <a:lstStyle/>
          <a:p>
            <a:r>
              <a:rPr lang="fr-FR"/>
              <a:t>COLLOQUE HANDISUB 26 &amp; 27 MARS 2022</a:t>
            </a:r>
          </a:p>
        </p:txBody>
      </p:sp>
      <p:sp>
        <p:nvSpPr>
          <p:cNvPr id="6" name="Espace réservé du numéro de diapositive 5">
            <a:extLst>
              <a:ext uri="{FF2B5EF4-FFF2-40B4-BE49-F238E27FC236}">
                <a16:creationId xmlns:a16="http://schemas.microsoft.com/office/drawing/2014/main" xmlns="" id="{3782C241-0448-4BB5-9466-118BFB741E48}"/>
              </a:ext>
            </a:extLst>
          </p:cNvPr>
          <p:cNvSpPr>
            <a:spLocks noGrp="1"/>
          </p:cNvSpPr>
          <p:nvPr>
            <p:ph type="sldNum" sz="quarter" idx="12"/>
          </p:nvPr>
        </p:nvSpPr>
        <p:spPr>
          <a:xfrm>
            <a:off x="8610600" y="6401569"/>
            <a:ext cx="2743200" cy="319906"/>
          </a:xfrm>
        </p:spPr>
        <p:txBody>
          <a:bodyPr/>
          <a:lstStyle/>
          <a:p>
            <a:fld id="{3F113440-FBFB-4CA9-86DB-8BD17959FFB0}" type="slidenum">
              <a:rPr lang="fr-FR" smtClean="0"/>
              <a:t>‹#›</a:t>
            </a:fld>
            <a:endParaRPr lang="fr-FR"/>
          </a:p>
        </p:txBody>
      </p:sp>
      <p:sp>
        <p:nvSpPr>
          <p:cNvPr id="7" name="Rounded Rectangle 13">
            <a:extLst>
              <a:ext uri="{FF2B5EF4-FFF2-40B4-BE49-F238E27FC236}">
                <a16:creationId xmlns:a16="http://schemas.microsoft.com/office/drawing/2014/main" xmlns="" id="{EE2A22A7-F484-49C1-941B-6457578F513E}"/>
              </a:ext>
            </a:extLst>
          </p:cNvPr>
          <p:cNvSpPr/>
          <p:nvPr userDrawn="1"/>
        </p:nvSpPr>
        <p:spPr>
          <a:xfrm rot="10800000" flipH="1">
            <a:off x="-132346" y="5977626"/>
            <a:ext cx="12726380" cy="2188998"/>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8" name="Group 15">
            <a:extLst>
              <a:ext uri="{FF2B5EF4-FFF2-40B4-BE49-F238E27FC236}">
                <a16:creationId xmlns:a16="http://schemas.microsoft.com/office/drawing/2014/main" xmlns="" id="{E3AA366A-5C8F-405D-8665-5893636FC7CD}"/>
              </a:ext>
            </a:extLst>
          </p:cNvPr>
          <p:cNvGrpSpPr>
            <a:grpSpLocks noChangeAspect="1"/>
          </p:cNvGrpSpPr>
          <p:nvPr userDrawn="1"/>
        </p:nvGrpSpPr>
        <p:grpSpPr bwMode="hidden">
          <a:xfrm rot="10800000" flipH="1">
            <a:off x="-18656" y="5795801"/>
            <a:ext cx="12627883" cy="902642"/>
            <a:chOff x="-3905251" y="4294188"/>
            <a:chExt cx="13027839" cy="1892300"/>
          </a:xfrm>
        </p:grpSpPr>
        <p:sp>
          <p:nvSpPr>
            <p:cNvPr id="9" name="Freeform 14">
              <a:extLst>
                <a:ext uri="{FF2B5EF4-FFF2-40B4-BE49-F238E27FC236}">
                  <a16:creationId xmlns:a16="http://schemas.microsoft.com/office/drawing/2014/main" xmlns="" id="{F7C28154-66B3-4866-9411-67F8C5E5BD77}"/>
                </a:ext>
              </a:extLst>
            </p:cNvPr>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0" name="Freeform 18">
              <a:extLst>
                <a:ext uri="{FF2B5EF4-FFF2-40B4-BE49-F238E27FC236}">
                  <a16:creationId xmlns:a16="http://schemas.microsoft.com/office/drawing/2014/main" xmlns="" id="{7B8B8727-F92F-4C47-A68C-B72B26EE1281}"/>
                </a:ext>
              </a:extLst>
            </p:cNvPr>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dirty="0"/>
            </a:p>
          </p:txBody>
        </p:sp>
        <p:sp useBgFill="1">
          <p:nvSpPr>
            <p:cNvPr id="11" name="Freeform 10">
              <a:extLst>
                <a:ext uri="{FF2B5EF4-FFF2-40B4-BE49-F238E27FC236}">
                  <a16:creationId xmlns:a16="http://schemas.microsoft.com/office/drawing/2014/main" xmlns="" id="{091D4E6D-3C16-49A4-A5CE-6504C7D858C1}"/>
                </a:ext>
              </a:extLst>
            </p:cNvPr>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grpSp>
      <p:pic>
        <p:nvPicPr>
          <p:cNvPr id="15" name="Graphique 14">
            <a:extLst>
              <a:ext uri="{FF2B5EF4-FFF2-40B4-BE49-F238E27FC236}">
                <a16:creationId xmlns:a16="http://schemas.microsoft.com/office/drawing/2014/main" xmlns="" id="{EE8AFFCB-2FE8-4F07-B3AF-DD6CDD6B347A}"/>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8550557" y="6276970"/>
            <a:ext cx="3445536" cy="433401"/>
          </a:xfrm>
          <a:prstGeom prst="rect">
            <a:avLst/>
          </a:prstGeom>
        </p:spPr>
      </p:pic>
      <p:cxnSp>
        <p:nvCxnSpPr>
          <p:cNvPr id="21" name="Connecteur droit 20">
            <a:extLst>
              <a:ext uri="{FF2B5EF4-FFF2-40B4-BE49-F238E27FC236}">
                <a16:creationId xmlns:a16="http://schemas.microsoft.com/office/drawing/2014/main" xmlns="" id="{91ED687C-A517-4F70-B246-17659C59DC13}"/>
              </a:ext>
            </a:extLst>
          </p:cNvPr>
          <p:cNvCxnSpPr/>
          <p:nvPr userDrawn="1"/>
        </p:nvCxnSpPr>
        <p:spPr>
          <a:xfrm flipH="1">
            <a:off x="10856548" y="6440085"/>
            <a:ext cx="994504" cy="0"/>
          </a:xfrm>
          <a:prstGeom prst="line">
            <a:avLst/>
          </a:prstGeom>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xmlns="" id="{181E04AB-2ACB-45FE-95FE-037B355D58CC}"/>
              </a:ext>
            </a:extLst>
          </p:cNvPr>
          <p:cNvSpPr/>
          <p:nvPr userDrawn="1"/>
        </p:nvSpPr>
        <p:spPr>
          <a:xfrm>
            <a:off x="12192000" y="-1999174"/>
            <a:ext cx="1903445" cy="903134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24" name="Rectangle 23">
            <a:extLst>
              <a:ext uri="{FF2B5EF4-FFF2-40B4-BE49-F238E27FC236}">
                <a16:creationId xmlns:a16="http://schemas.microsoft.com/office/drawing/2014/main" xmlns="" id="{389D0BDD-05C4-49A7-94A0-ECB993492DE5}"/>
              </a:ext>
            </a:extLst>
          </p:cNvPr>
          <p:cNvSpPr/>
          <p:nvPr userDrawn="1"/>
        </p:nvSpPr>
        <p:spPr>
          <a:xfrm>
            <a:off x="-1929265" y="-1999174"/>
            <a:ext cx="1903445" cy="903134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25" name="Rectangle 24">
            <a:extLst>
              <a:ext uri="{FF2B5EF4-FFF2-40B4-BE49-F238E27FC236}">
                <a16:creationId xmlns:a16="http://schemas.microsoft.com/office/drawing/2014/main" xmlns="" id="{5185DA4F-561B-4F5F-A700-8F334CCBDF97}"/>
              </a:ext>
            </a:extLst>
          </p:cNvPr>
          <p:cNvSpPr/>
          <p:nvPr userDrawn="1"/>
        </p:nvSpPr>
        <p:spPr>
          <a:xfrm rot="10800000" flipH="1">
            <a:off x="-2009106" y="6870032"/>
            <a:ext cx="15694091" cy="1999174"/>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pic>
        <p:nvPicPr>
          <p:cNvPr id="18" name="Image 17">
            <a:extLst>
              <a:ext uri="{FF2B5EF4-FFF2-40B4-BE49-F238E27FC236}">
                <a16:creationId xmlns:a16="http://schemas.microsoft.com/office/drawing/2014/main" xmlns="" id="{985C8AF9-6F96-427B-98A4-E8AC82C4A41A}"/>
              </a:ext>
            </a:extLst>
          </p:cNvPr>
          <p:cNvPicPr>
            <a:picLocks noChangeAspect="1"/>
          </p:cNvPicPr>
          <p:nvPr userDrawn="1"/>
        </p:nvPicPr>
        <p:blipFill rotWithShape="1">
          <a:blip r:embed="rId4">
            <a:clrChange>
              <a:clrFrom>
                <a:srgbClr val="FFFFFF"/>
              </a:clrFrom>
              <a:clrTo>
                <a:srgbClr val="FFFFFF">
                  <a:alpha val="0"/>
                </a:srgbClr>
              </a:clrTo>
            </a:clrChange>
          </a:blip>
          <a:srcRect b="12270"/>
          <a:stretch/>
        </p:blipFill>
        <p:spPr>
          <a:xfrm>
            <a:off x="1102503" y="5981926"/>
            <a:ext cx="827445" cy="678413"/>
          </a:xfrm>
          <a:prstGeom prst="rect">
            <a:avLst/>
          </a:prstGeom>
        </p:spPr>
      </p:pic>
    </p:spTree>
    <p:extLst>
      <p:ext uri="{BB962C8B-B14F-4D97-AF65-F5344CB8AC3E}">
        <p14:creationId xmlns:p14="http://schemas.microsoft.com/office/powerpoint/2010/main" val="33513789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5_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7604C0A7-5DCE-4D3E-A91E-4285D3CFDD51}"/>
              </a:ext>
            </a:extLst>
          </p:cNvPr>
          <p:cNvSpPr>
            <a:spLocks noGrp="1"/>
          </p:cNvSpPr>
          <p:nvPr>
            <p:ph type="title"/>
          </p:nvPr>
        </p:nvSpPr>
        <p:spPr/>
        <p:txBody>
          <a:bodyPr/>
          <a:lstStyle/>
          <a:p>
            <a:r>
              <a:rPr lang="fr-FR"/>
              <a:t>Cliquez et modifiez le titre</a:t>
            </a:r>
          </a:p>
        </p:txBody>
      </p:sp>
      <p:sp>
        <p:nvSpPr>
          <p:cNvPr id="3" name="Espace réservé du contenu 2">
            <a:extLst>
              <a:ext uri="{FF2B5EF4-FFF2-40B4-BE49-F238E27FC236}">
                <a16:creationId xmlns:a16="http://schemas.microsoft.com/office/drawing/2014/main" xmlns="" id="{3E6D8137-5104-4EFB-80F9-38C8DDFE18A4}"/>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xmlns="" id="{EF9773FA-358C-4BFA-AE17-9E5C0BE43039}"/>
              </a:ext>
            </a:extLst>
          </p:cNvPr>
          <p:cNvSpPr>
            <a:spLocks noGrp="1"/>
          </p:cNvSpPr>
          <p:nvPr>
            <p:ph type="dt" sz="half" idx="10"/>
          </p:nvPr>
        </p:nvSpPr>
        <p:spPr/>
        <p:txBody>
          <a:bodyPr/>
          <a:lstStyle/>
          <a:p>
            <a:fld id="{CFFD4F85-12BC-4249-BDBC-CB3DB48271F2}" type="datetime1">
              <a:rPr lang="fr-FR" smtClean="0"/>
              <a:t>17/08/22</a:t>
            </a:fld>
            <a:endParaRPr lang="fr-FR"/>
          </a:p>
        </p:txBody>
      </p:sp>
      <p:sp>
        <p:nvSpPr>
          <p:cNvPr id="5" name="Espace réservé du pied de page 4">
            <a:extLst>
              <a:ext uri="{FF2B5EF4-FFF2-40B4-BE49-F238E27FC236}">
                <a16:creationId xmlns:a16="http://schemas.microsoft.com/office/drawing/2014/main" xmlns="" id="{11E7834F-C6A8-49BE-825C-9CD4CEDBBB81}"/>
              </a:ext>
            </a:extLst>
          </p:cNvPr>
          <p:cNvSpPr>
            <a:spLocks noGrp="1"/>
          </p:cNvSpPr>
          <p:nvPr>
            <p:ph type="ftr" sz="quarter" idx="11"/>
          </p:nvPr>
        </p:nvSpPr>
        <p:spPr/>
        <p:txBody>
          <a:bodyPr/>
          <a:lstStyle/>
          <a:p>
            <a:r>
              <a:rPr lang="fr-FR"/>
              <a:t>COLLOQUE HANDISUB 26 &amp; 27 MARS 2022</a:t>
            </a:r>
          </a:p>
        </p:txBody>
      </p:sp>
      <p:sp>
        <p:nvSpPr>
          <p:cNvPr id="6" name="Espace réservé du numéro de diapositive 5">
            <a:extLst>
              <a:ext uri="{FF2B5EF4-FFF2-40B4-BE49-F238E27FC236}">
                <a16:creationId xmlns:a16="http://schemas.microsoft.com/office/drawing/2014/main" xmlns="" id="{3782C241-0448-4BB5-9466-118BFB741E48}"/>
              </a:ext>
            </a:extLst>
          </p:cNvPr>
          <p:cNvSpPr>
            <a:spLocks noGrp="1"/>
          </p:cNvSpPr>
          <p:nvPr>
            <p:ph type="sldNum" sz="quarter" idx="12"/>
          </p:nvPr>
        </p:nvSpPr>
        <p:spPr/>
        <p:txBody>
          <a:bodyPr/>
          <a:lstStyle/>
          <a:p>
            <a:fld id="{3F113440-FBFB-4CA9-86DB-8BD17959FFB0}" type="slidenum">
              <a:rPr lang="fr-FR" smtClean="0"/>
              <a:t>‹#›</a:t>
            </a:fld>
            <a:endParaRPr lang="fr-FR"/>
          </a:p>
        </p:txBody>
      </p:sp>
    </p:spTree>
    <p:extLst>
      <p:ext uri="{BB962C8B-B14F-4D97-AF65-F5344CB8AC3E}">
        <p14:creationId xmlns:p14="http://schemas.microsoft.com/office/powerpoint/2010/main" val="35989138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17A74F26-F5AF-4337-9B53-6A4D1F0EE307}"/>
              </a:ext>
            </a:extLst>
          </p:cNvPr>
          <p:cNvSpPr>
            <a:spLocks noGrp="1"/>
          </p:cNvSpPr>
          <p:nvPr>
            <p:ph type="ctrTitle"/>
          </p:nvPr>
        </p:nvSpPr>
        <p:spPr>
          <a:xfrm>
            <a:off x="1524000" y="1122363"/>
            <a:ext cx="9144000" cy="2387600"/>
          </a:xfrm>
        </p:spPr>
        <p:txBody>
          <a:bodyPr anchor="b"/>
          <a:lstStyle>
            <a:lvl1pPr algn="ctr">
              <a:defRPr sz="6000"/>
            </a:lvl1pPr>
          </a:lstStyle>
          <a:p>
            <a:r>
              <a:rPr lang="fr-FR"/>
              <a:t>Cliquez et modifiez le titre</a:t>
            </a:r>
          </a:p>
        </p:txBody>
      </p:sp>
      <p:sp>
        <p:nvSpPr>
          <p:cNvPr id="3" name="Sous-titre 2">
            <a:extLst>
              <a:ext uri="{FF2B5EF4-FFF2-40B4-BE49-F238E27FC236}">
                <a16:creationId xmlns:a16="http://schemas.microsoft.com/office/drawing/2014/main" xmlns="" id="{72174AAA-0308-4007-9479-BDFA42B1DB01}"/>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a:t>Cliquez pour modifier le style des sous-titres du masque</a:t>
            </a:r>
          </a:p>
        </p:txBody>
      </p:sp>
      <p:sp>
        <p:nvSpPr>
          <p:cNvPr id="4" name="Espace réservé de la date 3">
            <a:extLst>
              <a:ext uri="{FF2B5EF4-FFF2-40B4-BE49-F238E27FC236}">
                <a16:creationId xmlns:a16="http://schemas.microsoft.com/office/drawing/2014/main" xmlns="" id="{3763BD62-CFF4-4799-8824-AB59C23F4DA8}"/>
              </a:ext>
            </a:extLst>
          </p:cNvPr>
          <p:cNvSpPr>
            <a:spLocks noGrp="1"/>
          </p:cNvSpPr>
          <p:nvPr>
            <p:ph type="dt" sz="half" idx="10"/>
          </p:nvPr>
        </p:nvSpPr>
        <p:spPr/>
        <p:txBody>
          <a:bodyPr/>
          <a:lstStyle/>
          <a:p>
            <a:fld id="{565E988A-E0B7-4EEC-A0A7-2EAFBB603AE8}" type="datetime1">
              <a:rPr lang="fr-FR" smtClean="0"/>
              <a:t>17/08/22</a:t>
            </a:fld>
            <a:endParaRPr lang="fr-FR"/>
          </a:p>
        </p:txBody>
      </p:sp>
      <p:sp>
        <p:nvSpPr>
          <p:cNvPr id="5" name="Espace réservé du pied de page 4">
            <a:extLst>
              <a:ext uri="{FF2B5EF4-FFF2-40B4-BE49-F238E27FC236}">
                <a16:creationId xmlns:a16="http://schemas.microsoft.com/office/drawing/2014/main" xmlns="" id="{93C591B5-52CD-4102-B4AE-915012EC494D}"/>
              </a:ext>
            </a:extLst>
          </p:cNvPr>
          <p:cNvSpPr>
            <a:spLocks noGrp="1"/>
          </p:cNvSpPr>
          <p:nvPr>
            <p:ph type="ftr" sz="quarter" idx="11"/>
          </p:nvPr>
        </p:nvSpPr>
        <p:spPr/>
        <p:txBody>
          <a:bodyPr/>
          <a:lstStyle/>
          <a:p>
            <a:r>
              <a:rPr lang="fr-FR"/>
              <a:t>COLLOQUE HANDISUB 26 &amp; 27 MARS 2022</a:t>
            </a:r>
          </a:p>
        </p:txBody>
      </p:sp>
      <p:sp>
        <p:nvSpPr>
          <p:cNvPr id="6" name="Espace réservé du numéro de diapositive 5">
            <a:extLst>
              <a:ext uri="{FF2B5EF4-FFF2-40B4-BE49-F238E27FC236}">
                <a16:creationId xmlns:a16="http://schemas.microsoft.com/office/drawing/2014/main" xmlns="" id="{372DD75E-FE44-4047-B535-B95704940A42}"/>
              </a:ext>
            </a:extLst>
          </p:cNvPr>
          <p:cNvSpPr>
            <a:spLocks noGrp="1"/>
          </p:cNvSpPr>
          <p:nvPr>
            <p:ph type="sldNum" sz="quarter" idx="12"/>
          </p:nvPr>
        </p:nvSpPr>
        <p:spPr/>
        <p:txBody>
          <a:bodyPr/>
          <a:lstStyle/>
          <a:p>
            <a:fld id="{3F113440-FBFB-4CA9-86DB-8BD17959FFB0}" type="slidenum">
              <a:rPr lang="fr-FR" smtClean="0"/>
              <a:t>‹#›</a:t>
            </a:fld>
            <a:endParaRPr lang="fr-FR"/>
          </a:p>
        </p:txBody>
      </p:sp>
    </p:spTree>
    <p:extLst>
      <p:ext uri="{BB962C8B-B14F-4D97-AF65-F5344CB8AC3E}">
        <p14:creationId xmlns:p14="http://schemas.microsoft.com/office/powerpoint/2010/main" val="3912065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2BF4FE3-804A-4649-92C2-A1E1BDBD8D25}"/>
              </a:ext>
            </a:extLst>
          </p:cNvPr>
          <p:cNvSpPr>
            <a:spLocks noGrp="1"/>
          </p:cNvSpPr>
          <p:nvPr>
            <p:ph type="title"/>
          </p:nvPr>
        </p:nvSpPr>
        <p:spPr>
          <a:xfrm>
            <a:off x="831851" y="1709742"/>
            <a:ext cx="10515600" cy="2852737"/>
          </a:xfrm>
        </p:spPr>
        <p:txBody>
          <a:bodyPr anchor="b"/>
          <a:lstStyle>
            <a:lvl1pPr>
              <a:defRPr sz="6000"/>
            </a:lvl1pPr>
          </a:lstStyle>
          <a:p>
            <a:r>
              <a:rPr lang="fr-FR"/>
              <a:t>Cliquez et modifiez le titre</a:t>
            </a:r>
          </a:p>
        </p:txBody>
      </p:sp>
      <p:sp>
        <p:nvSpPr>
          <p:cNvPr id="3" name="Espace réservé du texte 2">
            <a:extLst>
              <a:ext uri="{FF2B5EF4-FFF2-40B4-BE49-F238E27FC236}">
                <a16:creationId xmlns:a16="http://schemas.microsoft.com/office/drawing/2014/main" xmlns="" id="{76A3C7EF-907E-4C8F-925E-5463A906DF0F}"/>
              </a:ext>
            </a:extLst>
          </p:cNvPr>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xmlns="" id="{0B25CAEE-96C8-4C73-BD75-0A48C4752562}"/>
              </a:ext>
            </a:extLst>
          </p:cNvPr>
          <p:cNvSpPr>
            <a:spLocks noGrp="1"/>
          </p:cNvSpPr>
          <p:nvPr>
            <p:ph type="dt" sz="half" idx="10"/>
          </p:nvPr>
        </p:nvSpPr>
        <p:spPr/>
        <p:txBody>
          <a:bodyPr/>
          <a:lstStyle/>
          <a:p>
            <a:fld id="{D36EB5D3-0469-4847-AC17-1AC636BFFE32}" type="datetime1">
              <a:rPr lang="fr-FR" smtClean="0"/>
              <a:t>17/08/22</a:t>
            </a:fld>
            <a:endParaRPr lang="fr-FR"/>
          </a:p>
        </p:txBody>
      </p:sp>
      <p:sp>
        <p:nvSpPr>
          <p:cNvPr id="5" name="Espace réservé du pied de page 4">
            <a:extLst>
              <a:ext uri="{FF2B5EF4-FFF2-40B4-BE49-F238E27FC236}">
                <a16:creationId xmlns:a16="http://schemas.microsoft.com/office/drawing/2014/main" xmlns="" id="{4926D2C0-6F98-46C3-8B4A-EEE5BDFE6431}"/>
              </a:ext>
            </a:extLst>
          </p:cNvPr>
          <p:cNvSpPr>
            <a:spLocks noGrp="1"/>
          </p:cNvSpPr>
          <p:nvPr>
            <p:ph type="ftr" sz="quarter" idx="11"/>
          </p:nvPr>
        </p:nvSpPr>
        <p:spPr/>
        <p:txBody>
          <a:bodyPr/>
          <a:lstStyle/>
          <a:p>
            <a:r>
              <a:rPr lang="fr-FR"/>
              <a:t>COLLOQUE HANDISUB 26 &amp; 27 MARS 2022</a:t>
            </a:r>
          </a:p>
        </p:txBody>
      </p:sp>
      <p:sp>
        <p:nvSpPr>
          <p:cNvPr id="6" name="Espace réservé du numéro de diapositive 5">
            <a:extLst>
              <a:ext uri="{FF2B5EF4-FFF2-40B4-BE49-F238E27FC236}">
                <a16:creationId xmlns:a16="http://schemas.microsoft.com/office/drawing/2014/main" xmlns="" id="{F8E0CEDD-B339-42A0-9BF6-D91615946DFE}"/>
              </a:ext>
            </a:extLst>
          </p:cNvPr>
          <p:cNvSpPr>
            <a:spLocks noGrp="1"/>
          </p:cNvSpPr>
          <p:nvPr>
            <p:ph type="sldNum" sz="quarter" idx="12"/>
          </p:nvPr>
        </p:nvSpPr>
        <p:spPr/>
        <p:txBody>
          <a:bodyPr/>
          <a:lstStyle/>
          <a:p>
            <a:fld id="{3F113440-FBFB-4CA9-86DB-8BD17959FFB0}" type="slidenum">
              <a:rPr lang="fr-FR" smtClean="0"/>
              <a:t>‹#›</a:t>
            </a:fld>
            <a:endParaRPr lang="fr-FR"/>
          </a:p>
        </p:txBody>
      </p:sp>
    </p:spTree>
    <p:extLst>
      <p:ext uri="{BB962C8B-B14F-4D97-AF65-F5344CB8AC3E}">
        <p14:creationId xmlns:p14="http://schemas.microsoft.com/office/powerpoint/2010/main" val="37866167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3E08C1A3-2154-4D51-8CFD-43B8AF4DE575}"/>
              </a:ext>
            </a:extLst>
          </p:cNvPr>
          <p:cNvSpPr>
            <a:spLocks noGrp="1"/>
          </p:cNvSpPr>
          <p:nvPr>
            <p:ph type="title"/>
          </p:nvPr>
        </p:nvSpPr>
        <p:spPr/>
        <p:txBody>
          <a:bodyPr/>
          <a:lstStyle/>
          <a:p>
            <a:r>
              <a:rPr lang="fr-FR"/>
              <a:t>Cliquez et modifiez le titre</a:t>
            </a:r>
          </a:p>
        </p:txBody>
      </p:sp>
      <p:sp>
        <p:nvSpPr>
          <p:cNvPr id="3" name="Espace réservé du contenu 2">
            <a:extLst>
              <a:ext uri="{FF2B5EF4-FFF2-40B4-BE49-F238E27FC236}">
                <a16:creationId xmlns:a16="http://schemas.microsoft.com/office/drawing/2014/main" xmlns="" id="{9546F04A-76B7-42C9-B7E0-54480C8CC317}"/>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xmlns="" id="{4B1D2BDF-B96A-44F7-B26A-BDBB7E61C44B}"/>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xmlns="" id="{67A5BCC7-B1D0-4679-BC03-B3B82476E845}"/>
              </a:ext>
            </a:extLst>
          </p:cNvPr>
          <p:cNvSpPr>
            <a:spLocks noGrp="1"/>
          </p:cNvSpPr>
          <p:nvPr>
            <p:ph type="dt" sz="half" idx="10"/>
          </p:nvPr>
        </p:nvSpPr>
        <p:spPr/>
        <p:txBody>
          <a:bodyPr/>
          <a:lstStyle/>
          <a:p>
            <a:fld id="{1CE5B74E-86EF-466E-9334-7047DB96A1E9}" type="datetime1">
              <a:rPr lang="fr-FR" smtClean="0"/>
              <a:t>17/08/22</a:t>
            </a:fld>
            <a:endParaRPr lang="fr-FR"/>
          </a:p>
        </p:txBody>
      </p:sp>
      <p:sp>
        <p:nvSpPr>
          <p:cNvPr id="6" name="Espace réservé du pied de page 5">
            <a:extLst>
              <a:ext uri="{FF2B5EF4-FFF2-40B4-BE49-F238E27FC236}">
                <a16:creationId xmlns:a16="http://schemas.microsoft.com/office/drawing/2014/main" xmlns="" id="{D0218B6E-7B39-4CF8-BBB1-61372C5E21E3}"/>
              </a:ext>
            </a:extLst>
          </p:cNvPr>
          <p:cNvSpPr>
            <a:spLocks noGrp="1"/>
          </p:cNvSpPr>
          <p:nvPr>
            <p:ph type="ftr" sz="quarter" idx="11"/>
          </p:nvPr>
        </p:nvSpPr>
        <p:spPr/>
        <p:txBody>
          <a:bodyPr/>
          <a:lstStyle/>
          <a:p>
            <a:r>
              <a:rPr lang="fr-FR"/>
              <a:t>COLLOQUE HANDISUB 26 &amp; 27 MARS 2022</a:t>
            </a:r>
          </a:p>
        </p:txBody>
      </p:sp>
      <p:sp>
        <p:nvSpPr>
          <p:cNvPr id="7" name="Espace réservé du numéro de diapositive 6">
            <a:extLst>
              <a:ext uri="{FF2B5EF4-FFF2-40B4-BE49-F238E27FC236}">
                <a16:creationId xmlns:a16="http://schemas.microsoft.com/office/drawing/2014/main" xmlns="" id="{567EA6BE-D9BE-4B26-AFB0-3137A776ECBD}"/>
              </a:ext>
            </a:extLst>
          </p:cNvPr>
          <p:cNvSpPr>
            <a:spLocks noGrp="1"/>
          </p:cNvSpPr>
          <p:nvPr>
            <p:ph type="sldNum" sz="quarter" idx="12"/>
          </p:nvPr>
        </p:nvSpPr>
        <p:spPr/>
        <p:txBody>
          <a:bodyPr/>
          <a:lstStyle/>
          <a:p>
            <a:fld id="{3F113440-FBFB-4CA9-86DB-8BD17959FFB0}" type="slidenum">
              <a:rPr lang="fr-FR" smtClean="0"/>
              <a:t>‹#›</a:t>
            </a:fld>
            <a:endParaRPr lang="fr-FR"/>
          </a:p>
        </p:txBody>
      </p:sp>
    </p:spTree>
    <p:extLst>
      <p:ext uri="{BB962C8B-B14F-4D97-AF65-F5344CB8AC3E}">
        <p14:creationId xmlns:p14="http://schemas.microsoft.com/office/powerpoint/2010/main" val="368678324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xmlns="" id="{03B596E3-4746-4F8C-86D8-A32B8ED9CA7D}"/>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xmlns="" id="{49644DFA-6967-4840-9CE2-F7DFC1DAC4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xmlns="" id="{729A4279-C741-4DC3-A684-8E769DEFE776}"/>
              </a:ext>
            </a:extLst>
          </p:cNvPr>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64CEC8-E5E0-417C-B06E-FC0A744EDB29}" type="datetime1">
              <a:rPr lang="fr-FR" smtClean="0"/>
              <a:t>17/08/22</a:t>
            </a:fld>
            <a:endParaRPr lang="fr-FR"/>
          </a:p>
        </p:txBody>
      </p:sp>
      <p:sp>
        <p:nvSpPr>
          <p:cNvPr id="5" name="Espace réservé du pied de page 4">
            <a:extLst>
              <a:ext uri="{FF2B5EF4-FFF2-40B4-BE49-F238E27FC236}">
                <a16:creationId xmlns:a16="http://schemas.microsoft.com/office/drawing/2014/main" xmlns="" id="{A18FC880-57BE-438E-91C2-919FC0D016BE}"/>
              </a:ext>
            </a:extLst>
          </p:cNvPr>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COLLOQUE HANDISUB 26 &amp; 27 MARS 2022</a:t>
            </a:r>
          </a:p>
        </p:txBody>
      </p:sp>
      <p:sp>
        <p:nvSpPr>
          <p:cNvPr id="6" name="Espace réservé du numéro de diapositive 5">
            <a:extLst>
              <a:ext uri="{FF2B5EF4-FFF2-40B4-BE49-F238E27FC236}">
                <a16:creationId xmlns:a16="http://schemas.microsoft.com/office/drawing/2014/main" xmlns="" id="{44339181-0A7C-4387-86ED-39ED6B63D8A5}"/>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113440-FBFB-4CA9-86DB-8BD17959FFB0}" type="slidenum">
              <a:rPr lang="fr-FR" smtClean="0"/>
              <a:t>‹#›</a:t>
            </a:fld>
            <a:endParaRPr lang="fr-FR"/>
          </a:p>
        </p:txBody>
      </p:sp>
    </p:spTree>
    <p:extLst>
      <p:ext uri="{BB962C8B-B14F-4D97-AF65-F5344CB8AC3E}">
        <p14:creationId xmlns:p14="http://schemas.microsoft.com/office/powerpoint/2010/main" val="2597346296"/>
      </p:ext>
    </p:extLst>
  </p:cSld>
  <p:clrMap bg1="lt1" tx1="dk1" bg2="lt2" tx2="dk2" accent1="accent1" accent2="accent2" accent3="accent3" accent4="accent4" accent5="accent5" accent6="accent6" hlink="hlink" folHlink="folHlink"/>
  <p:sldLayoutIdLst>
    <p:sldLayoutId id="2147483650" r:id="rId1"/>
    <p:sldLayoutId id="2147483660" r:id="rId2"/>
    <p:sldLayoutId id="2147483661" r:id="rId3"/>
    <p:sldLayoutId id="2147483662" r:id="rId4"/>
    <p:sldLayoutId id="2147483663" r:id="rId5"/>
    <p:sldLayoutId id="2147483664" r:id="rId6"/>
    <p:sldLayoutId id="2147483649" r:id="rId7"/>
    <p:sldLayoutId id="2147483651" r:id="rId8"/>
    <p:sldLayoutId id="2147483652" r:id="rId9"/>
    <p:sldLayoutId id="2147483653" r:id="rId10"/>
    <p:sldLayoutId id="2147483654" r:id="rId11"/>
    <p:sldLayoutId id="2147483655" r:id="rId12"/>
    <p:sldLayoutId id="2147483656" r:id="rId13"/>
    <p:sldLayoutId id="2147483657" r:id="rId14"/>
    <p:sldLayoutId id="2147483658" r:id="rId15"/>
    <p:sldLayoutId id="2147483659" r:id="rId16"/>
  </p:sldLayoutIdLst>
  <p:hf sldNum="0" hd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6.emf"/></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jpeg"/><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jpe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jpeg"/><Relationship Id="rId6" Type="http://schemas.openxmlformats.org/officeDocument/2006/relationships/image" Target="../media/image37.jpeg"/><Relationship Id="rId7" Type="http://schemas.openxmlformats.org/officeDocument/2006/relationships/image" Target="../media/image38.jpeg"/><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 Id="rId3"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jpg"/><Relationship Id="rId5" Type="http://schemas.openxmlformats.org/officeDocument/2006/relationships/image" Target="../media/image46.jp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7.jpg"/><Relationship Id="rId3" Type="http://schemas.openxmlformats.org/officeDocument/2006/relationships/image" Target="../media/image4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imagesub.ffessm.fr/"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jpeg"/><Relationship Id="rId8" Type="http://schemas.openxmlformats.org/officeDocument/2006/relationships/image" Target="../media/image14.jpeg"/><Relationship Id="rId9"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xmlns="" id="{0D987FD7-7DDF-446D-B3EE-402144BC2DE9}"/>
              </a:ext>
            </a:extLst>
          </p:cNvPr>
          <p:cNvSpPr>
            <a:spLocks noGrp="1"/>
          </p:cNvSpPr>
          <p:nvPr>
            <p:ph type="title"/>
          </p:nvPr>
        </p:nvSpPr>
        <p:spPr>
          <a:xfrm>
            <a:off x="2352674" y="1932929"/>
            <a:ext cx="6980511" cy="691852"/>
          </a:xfrm>
        </p:spPr>
        <p:txBody>
          <a:bodyPr>
            <a:noAutofit/>
          </a:bodyPr>
          <a:lstStyle/>
          <a:p>
            <a:r>
              <a:rPr lang="fr-FR" dirty="0"/>
              <a:t>PASS PHOTO ET VIDÉO*</a:t>
            </a:r>
          </a:p>
        </p:txBody>
      </p:sp>
      <p:sp>
        <p:nvSpPr>
          <p:cNvPr id="2" name="ZoneTexte 1"/>
          <p:cNvSpPr txBox="1"/>
          <p:nvPr/>
        </p:nvSpPr>
        <p:spPr>
          <a:xfrm>
            <a:off x="2019300" y="3019754"/>
            <a:ext cx="8534400" cy="1938992"/>
          </a:xfrm>
          <a:prstGeom prst="rect">
            <a:avLst/>
          </a:prstGeom>
          <a:noFill/>
        </p:spPr>
        <p:txBody>
          <a:bodyPr wrap="square" rtlCol="0">
            <a:spAutoFit/>
          </a:bodyPr>
          <a:lstStyle/>
          <a:p>
            <a:pPr algn="ctr"/>
            <a:r>
              <a:rPr lang="fr-FR" sz="6000" b="1" dirty="0"/>
              <a:t>MODULE FEDERAL D’ANIMATION</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425" y="4167187"/>
            <a:ext cx="2000250" cy="2219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96450" y="1790699"/>
            <a:ext cx="2209800" cy="1638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05912" y="4767262"/>
            <a:ext cx="2695575" cy="1619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Image 4" descr="PowerShot S120_BLK_web imagery_FSL_01_tcm79-1076604.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9394" y="2278855"/>
            <a:ext cx="1966312" cy="1538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9185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xmlns="" id="{B29732EC-7298-AB7E-A991-22199A7A7EEF}"/>
              </a:ext>
            </a:extLst>
          </p:cNvPr>
          <p:cNvSpPr>
            <a:spLocks noGrp="1"/>
          </p:cNvSpPr>
          <p:nvPr>
            <p:ph type="title"/>
          </p:nvPr>
        </p:nvSpPr>
        <p:spPr>
          <a:xfrm>
            <a:off x="361485" y="1569373"/>
            <a:ext cx="10334503" cy="605115"/>
          </a:xfrm>
        </p:spPr>
        <p:txBody>
          <a:bodyPr>
            <a:normAutofit fontScale="90000"/>
          </a:bodyPr>
          <a:lstStyle/>
          <a:p>
            <a:pPr algn="ctr"/>
            <a:r>
              <a:rPr lang="fr-FR" b="1" dirty="0"/>
              <a:t>Le matériel de prise de vue </a:t>
            </a:r>
            <a:r>
              <a:rPr lang="fr-FR" dirty="0"/>
              <a:t>– Description globale</a:t>
            </a:r>
            <a:br>
              <a:rPr lang="fr-FR" dirty="0"/>
            </a:br>
            <a:r>
              <a:rPr lang="fr-FR" dirty="0"/>
              <a:t/>
            </a:r>
            <a:br>
              <a:rPr lang="fr-FR" dirty="0"/>
            </a:br>
            <a:r>
              <a:rPr lang="fr-FR" dirty="0"/>
              <a:t/>
            </a:r>
            <a:br>
              <a:rPr lang="fr-FR" dirty="0"/>
            </a:br>
            <a:r>
              <a:rPr lang="fr-FR" dirty="0"/>
              <a:t/>
            </a:r>
            <a:br>
              <a:rPr lang="fr-FR" dirty="0"/>
            </a:br>
            <a:r>
              <a:rPr lang="fr-FR" dirty="0"/>
              <a:t/>
            </a:r>
            <a:br>
              <a:rPr lang="fr-FR" dirty="0"/>
            </a:br>
            <a:endParaRPr lang="fr-FR" dirty="0"/>
          </a:p>
        </p:txBody>
      </p:sp>
      <p:sp>
        <p:nvSpPr>
          <p:cNvPr id="5" name="Espace réservé du contenu 4">
            <a:extLst>
              <a:ext uri="{FF2B5EF4-FFF2-40B4-BE49-F238E27FC236}">
                <a16:creationId xmlns:a16="http://schemas.microsoft.com/office/drawing/2014/main" xmlns="" id="{99017703-629D-4202-76C1-6B17CD076D11}"/>
              </a:ext>
            </a:extLst>
          </p:cNvPr>
          <p:cNvSpPr>
            <a:spLocks noGrp="1"/>
          </p:cNvSpPr>
          <p:nvPr>
            <p:ph idx="1"/>
          </p:nvPr>
        </p:nvSpPr>
        <p:spPr>
          <a:xfrm>
            <a:off x="765499" y="2689683"/>
            <a:ext cx="6592564" cy="3987659"/>
          </a:xfrm>
        </p:spPr>
        <p:txBody>
          <a:bodyPr>
            <a:normAutofit/>
          </a:bodyPr>
          <a:lstStyle/>
          <a:p>
            <a:r>
              <a:rPr lang="fr-FR" dirty="0" smtClean="0"/>
              <a:t>L’objectif </a:t>
            </a:r>
            <a:r>
              <a:rPr lang="fr-FR" dirty="0"/>
              <a:t>=&gt; c’est par lui que l’image rentre dans </a:t>
            </a:r>
            <a:r>
              <a:rPr lang="fr-FR" dirty="0" smtClean="0"/>
              <a:t>l’appareil. Il </a:t>
            </a:r>
            <a:r>
              <a:rPr lang="fr-FR" dirty="0"/>
              <a:t>est composé de diverses lentilles optiques et d’un diaphragme réglable.</a:t>
            </a:r>
          </a:p>
          <a:p>
            <a:pPr marL="0" indent="0">
              <a:buNone/>
            </a:pPr>
            <a:endParaRPr lang="fr-FR" dirty="0"/>
          </a:p>
          <a:p>
            <a:r>
              <a:rPr lang="fr-FR" dirty="0"/>
              <a:t>Le boitier =&gt; traite et enregistre l’image reçue par l’objectif.</a:t>
            </a:r>
          </a:p>
          <a:p>
            <a:endParaRPr lang="fr-FR" dirty="0"/>
          </a:p>
        </p:txBody>
      </p:sp>
      <p:pic>
        <p:nvPicPr>
          <p:cNvPr id="2" name="Image 4" descr="PowerShot S120_BLK_web imagery_FSL_01_tcm79-1076604.jpg">
            <a:extLst>
              <a:ext uri="{FF2B5EF4-FFF2-40B4-BE49-F238E27FC236}">
                <a16:creationId xmlns:a16="http://schemas.microsoft.com/office/drawing/2014/main" xmlns="" id="{DEDE8CE2-863D-83EF-B4C2-25380102B0E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82697" y="3429000"/>
            <a:ext cx="3129920" cy="2448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Connecteur droit avec flèche 11">
            <a:extLst>
              <a:ext uri="{FF2B5EF4-FFF2-40B4-BE49-F238E27FC236}">
                <a16:creationId xmlns:a16="http://schemas.microsoft.com/office/drawing/2014/main" xmlns="" id="{FCFE3F2D-0ABA-55BF-094B-82084E1995E9}"/>
              </a:ext>
            </a:extLst>
          </p:cNvPr>
          <p:cNvCxnSpPr>
            <a:cxnSpLocks/>
          </p:cNvCxnSpPr>
          <p:nvPr/>
        </p:nvCxnSpPr>
        <p:spPr>
          <a:xfrm>
            <a:off x="7358063" y="3328241"/>
            <a:ext cx="1943100" cy="1648390"/>
          </a:xfrm>
          <a:prstGeom prst="straightConnector1">
            <a:avLst/>
          </a:prstGeom>
          <a:ln w="317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xmlns="" id="{6DD51366-20E9-1BA5-7AAD-26785C30FD7A}"/>
              </a:ext>
            </a:extLst>
          </p:cNvPr>
          <p:cNvCxnSpPr>
            <a:cxnSpLocks/>
          </p:cNvCxnSpPr>
          <p:nvPr/>
        </p:nvCxnSpPr>
        <p:spPr>
          <a:xfrm flipV="1">
            <a:off x="6958013" y="4881199"/>
            <a:ext cx="1665621" cy="190864"/>
          </a:xfrm>
          <a:prstGeom prst="straightConnector1">
            <a:avLst/>
          </a:prstGeom>
          <a:ln w="3175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16335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xmlns="" id="{B29732EC-7298-AB7E-A991-22199A7A7EEF}"/>
              </a:ext>
            </a:extLst>
          </p:cNvPr>
          <p:cNvSpPr>
            <a:spLocks noGrp="1"/>
          </p:cNvSpPr>
          <p:nvPr>
            <p:ph type="title"/>
          </p:nvPr>
        </p:nvSpPr>
        <p:spPr>
          <a:xfrm>
            <a:off x="361485" y="1569373"/>
            <a:ext cx="10334503" cy="605115"/>
          </a:xfrm>
        </p:spPr>
        <p:txBody>
          <a:bodyPr>
            <a:normAutofit fontScale="90000"/>
          </a:bodyPr>
          <a:lstStyle/>
          <a:p>
            <a:pPr algn="ctr"/>
            <a:r>
              <a:rPr lang="fr-FR" b="1" dirty="0"/>
              <a:t>Le matériel de prise de vue </a:t>
            </a:r>
            <a:r>
              <a:rPr lang="fr-FR" dirty="0"/>
              <a:t>– Description </a:t>
            </a:r>
            <a:r>
              <a:rPr lang="fr-FR" dirty="0" smtClean="0"/>
              <a:t>globale</a:t>
            </a:r>
            <a:r>
              <a:rPr lang="fr-FR" dirty="0"/>
              <a:t/>
            </a:r>
            <a:br>
              <a:rPr lang="fr-FR" dirty="0"/>
            </a:br>
            <a:r>
              <a:rPr lang="fr-FR" dirty="0"/>
              <a:t/>
            </a:r>
            <a:br>
              <a:rPr lang="fr-FR" dirty="0"/>
            </a:br>
            <a:r>
              <a:rPr lang="fr-FR" dirty="0"/>
              <a:t/>
            </a:r>
            <a:br>
              <a:rPr lang="fr-FR" dirty="0"/>
            </a:br>
            <a:r>
              <a:rPr lang="fr-FR" dirty="0"/>
              <a:t/>
            </a:r>
            <a:br>
              <a:rPr lang="fr-FR" dirty="0"/>
            </a:br>
            <a:endParaRPr lang="fr-FR" dirty="0"/>
          </a:p>
        </p:txBody>
      </p:sp>
      <p:sp>
        <p:nvSpPr>
          <p:cNvPr id="5" name="Espace réservé du contenu 4">
            <a:extLst>
              <a:ext uri="{FF2B5EF4-FFF2-40B4-BE49-F238E27FC236}">
                <a16:creationId xmlns:a16="http://schemas.microsoft.com/office/drawing/2014/main" xmlns="" id="{99017703-629D-4202-76C1-6B17CD076D11}"/>
              </a:ext>
            </a:extLst>
          </p:cNvPr>
          <p:cNvSpPr>
            <a:spLocks noGrp="1"/>
          </p:cNvSpPr>
          <p:nvPr>
            <p:ph idx="1"/>
          </p:nvPr>
        </p:nvSpPr>
        <p:spPr>
          <a:xfrm>
            <a:off x="1077581" y="2638398"/>
            <a:ext cx="3241031" cy="2325903"/>
          </a:xfrm>
        </p:spPr>
        <p:txBody>
          <a:bodyPr>
            <a:normAutofit fontScale="92500" lnSpcReduction="20000"/>
          </a:bodyPr>
          <a:lstStyle/>
          <a:p>
            <a:pPr algn="just"/>
            <a:endParaRPr lang="fr-FR" dirty="0"/>
          </a:p>
          <a:p>
            <a:pPr marL="0" indent="0" algn="just">
              <a:buNone/>
            </a:pPr>
            <a:r>
              <a:rPr lang="fr-FR" sz="2400" dirty="0"/>
              <a:t>En interne, on trouve </a:t>
            </a:r>
          </a:p>
          <a:p>
            <a:pPr marL="0" indent="0" algn="just">
              <a:buNone/>
            </a:pPr>
            <a:r>
              <a:rPr lang="fr-FR" sz="2400" dirty="0"/>
              <a:t>   l’obturateur,</a:t>
            </a:r>
          </a:p>
          <a:p>
            <a:pPr marL="0" indent="0" algn="just">
              <a:buNone/>
            </a:pPr>
            <a:r>
              <a:rPr lang="fr-FR" sz="2400" dirty="0"/>
              <a:t>   le capteur,</a:t>
            </a:r>
          </a:p>
          <a:p>
            <a:pPr marL="0" indent="0" algn="just">
              <a:buNone/>
            </a:pPr>
            <a:r>
              <a:rPr lang="fr-FR" sz="2400" dirty="0"/>
              <a:t>   le processeur,</a:t>
            </a:r>
          </a:p>
          <a:p>
            <a:pPr marL="0" indent="0" algn="just">
              <a:buNone/>
            </a:pPr>
            <a:r>
              <a:rPr lang="fr-FR" sz="2400" dirty="0"/>
              <a:t>   la carte mémoire.</a:t>
            </a:r>
          </a:p>
          <a:p>
            <a:pPr marL="0" indent="0" algn="just">
              <a:buNone/>
            </a:pPr>
            <a:endParaRPr lang="fr-FR" dirty="0"/>
          </a:p>
          <a:p>
            <a:pPr marL="0" indent="0">
              <a:buNone/>
            </a:pPr>
            <a:endParaRPr lang="fr-FR" dirty="0"/>
          </a:p>
        </p:txBody>
      </p:sp>
      <p:sp>
        <p:nvSpPr>
          <p:cNvPr id="3" name="ZoneTexte 2">
            <a:extLst>
              <a:ext uri="{FF2B5EF4-FFF2-40B4-BE49-F238E27FC236}">
                <a16:creationId xmlns:a16="http://schemas.microsoft.com/office/drawing/2014/main" xmlns="" id="{0789EEAD-0823-F213-9275-BF7ECCD15A23}"/>
              </a:ext>
            </a:extLst>
          </p:cNvPr>
          <p:cNvSpPr txBox="1"/>
          <p:nvPr/>
        </p:nvSpPr>
        <p:spPr>
          <a:xfrm>
            <a:off x="906542" y="5606119"/>
            <a:ext cx="9456657" cy="1077218"/>
          </a:xfrm>
          <a:prstGeom prst="rect">
            <a:avLst/>
          </a:prstGeom>
          <a:noFill/>
        </p:spPr>
        <p:txBody>
          <a:bodyPr wrap="square" rtlCol="0">
            <a:spAutoFit/>
          </a:bodyPr>
          <a:lstStyle/>
          <a:p>
            <a:r>
              <a:rPr lang="fr-FR" sz="2200" dirty="0" smtClean="0"/>
              <a:t>En </a:t>
            </a:r>
            <a:r>
              <a:rPr lang="fr-FR" sz="2200" dirty="0"/>
              <a:t>externe, on trouve le viseur et/ou l’écran de visualisation (images et menus)  </a:t>
            </a:r>
            <a:r>
              <a:rPr lang="fr-FR" sz="2200" dirty="0" smtClean="0"/>
              <a:t>ainsi que</a:t>
            </a:r>
            <a:r>
              <a:rPr lang="fr-FR" sz="2200" dirty="0" smtClean="0"/>
              <a:t> </a:t>
            </a:r>
            <a:r>
              <a:rPr lang="fr-FR" sz="2200" dirty="0"/>
              <a:t>les différentes commandes (marche/arrêt, zoom, modes, lecture </a:t>
            </a:r>
            <a:r>
              <a:rPr lang="fr-FR" sz="2200" dirty="0" err="1"/>
              <a:t>etc</a:t>
            </a:r>
            <a:r>
              <a:rPr lang="fr-FR" sz="2200" dirty="0"/>
              <a:t>) .</a:t>
            </a:r>
          </a:p>
          <a:p>
            <a:r>
              <a:rPr lang="fr-FR" dirty="0"/>
              <a:t> </a:t>
            </a:r>
          </a:p>
        </p:txBody>
      </p:sp>
      <p:pic>
        <p:nvPicPr>
          <p:cNvPr id="2" name="Image 1" descr="00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4962" y="2241295"/>
            <a:ext cx="5495317" cy="3268231"/>
          </a:xfrm>
          <a:prstGeom prst="rect">
            <a:avLst/>
          </a:prstGeom>
        </p:spPr>
      </p:pic>
    </p:spTree>
    <p:extLst>
      <p:ext uri="{BB962C8B-B14F-4D97-AF65-F5344CB8AC3E}">
        <p14:creationId xmlns:p14="http://schemas.microsoft.com/office/powerpoint/2010/main" val="39311214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5"/>
          <p:cNvSpPr>
            <a:spLocks noGrp="1"/>
          </p:cNvSpPr>
          <p:nvPr>
            <p:ph idx="1"/>
          </p:nvPr>
        </p:nvSpPr>
        <p:spPr>
          <a:xfrm>
            <a:off x="838202" y="1849690"/>
            <a:ext cx="6443132" cy="4614447"/>
          </a:xfrm>
        </p:spPr>
        <p:txBody>
          <a:bodyPr>
            <a:noAutofit/>
          </a:bodyPr>
          <a:lstStyle/>
          <a:p>
            <a:pPr marL="0" indent="0" algn="just">
              <a:buNone/>
            </a:pPr>
            <a:r>
              <a:rPr lang="fr-FR" sz="2000" b="1" dirty="0"/>
              <a:t>Ils peuvent-être </a:t>
            </a:r>
            <a:r>
              <a:rPr lang="fr-FR" sz="2000" dirty="0" smtClean="0"/>
              <a:t>:</a:t>
            </a:r>
            <a:endParaRPr lang="fr-FR" sz="2000" dirty="0"/>
          </a:p>
          <a:p>
            <a:pPr algn="just">
              <a:buFont typeface="Wingdings" charset="2"/>
              <a:buChar char="ü"/>
            </a:pPr>
            <a:r>
              <a:rPr lang="fr-FR" sz="2000" dirty="0" smtClean="0"/>
              <a:t>Fixe</a:t>
            </a:r>
            <a:r>
              <a:rPr lang="fr-FR" sz="2000" dirty="0"/>
              <a:t>: Bridge, APN compact, caméra </a:t>
            </a:r>
            <a:r>
              <a:rPr lang="fr-FR" sz="2000" dirty="0" smtClean="0"/>
              <a:t>compacte, </a:t>
            </a:r>
            <a:r>
              <a:rPr lang="fr-FR" sz="2000" dirty="0" err="1" smtClean="0"/>
              <a:t>MiniCam</a:t>
            </a:r>
            <a:r>
              <a:rPr lang="fr-FR" sz="2000" dirty="0" smtClean="0"/>
              <a:t> </a:t>
            </a:r>
            <a:r>
              <a:rPr lang="fr-FR" sz="2000" dirty="0" smtClean="0"/>
              <a:t>et </a:t>
            </a:r>
            <a:r>
              <a:rPr lang="fr-FR" sz="2000" dirty="0"/>
              <a:t>S</a:t>
            </a:r>
            <a:r>
              <a:rPr lang="fr-FR" sz="2000" dirty="0" smtClean="0"/>
              <a:t>martphone</a:t>
            </a:r>
            <a:r>
              <a:rPr lang="fr-FR" sz="2000" dirty="0"/>
              <a:t>.</a:t>
            </a:r>
          </a:p>
          <a:p>
            <a:pPr algn="just">
              <a:buFont typeface="Wingdings" charset="2"/>
              <a:buChar char="ü"/>
            </a:pPr>
            <a:r>
              <a:rPr lang="fr-FR" sz="2000" dirty="0" smtClean="0"/>
              <a:t>Interchangeable</a:t>
            </a:r>
            <a:r>
              <a:rPr lang="fr-FR" sz="2000" dirty="0"/>
              <a:t>: hybride, reflex et caméra pro</a:t>
            </a:r>
          </a:p>
          <a:p>
            <a:pPr algn="just">
              <a:buFont typeface="Wingdings" charset="2"/>
              <a:buChar char="ü"/>
            </a:pPr>
            <a:r>
              <a:rPr lang="fr-FR" sz="2000" dirty="0" smtClean="0"/>
              <a:t>Objectif </a:t>
            </a:r>
            <a:r>
              <a:rPr lang="fr-FR" sz="2000" dirty="0"/>
              <a:t>à focale fixe </a:t>
            </a:r>
            <a:r>
              <a:rPr lang="fr-FR" sz="2000" dirty="0" smtClean="0"/>
              <a:t>= grand angle, téléobjectif, macro</a:t>
            </a:r>
            <a:endParaRPr lang="fr-FR" sz="2000" dirty="0"/>
          </a:p>
          <a:p>
            <a:pPr algn="just">
              <a:buFont typeface="Wingdings" charset="2"/>
              <a:buChar char="ü"/>
            </a:pPr>
            <a:r>
              <a:rPr lang="fr-FR" sz="2000" dirty="0"/>
              <a:t>O</a:t>
            </a:r>
            <a:r>
              <a:rPr lang="fr-FR" sz="2000" dirty="0" smtClean="0"/>
              <a:t>bjectif </a:t>
            </a:r>
            <a:r>
              <a:rPr lang="fr-FR" sz="2000" dirty="0"/>
              <a:t>à focale variable </a:t>
            </a:r>
            <a:r>
              <a:rPr lang="fr-FR" sz="2000" dirty="0" smtClean="0"/>
              <a:t>= zoom (</a:t>
            </a:r>
            <a:r>
              <a:rPr lang="fr-FR" sz="2000" dirty="0"/>
              <a:t>on évitera d’utiliser le zoom numérique</a:t>
            </a:r>
            <a:r>
              <a:rPr lang="fr-FR" sz="2000" dirty="0" smtClean="0"/>
              <a:t>)</a:t>
            </a:r>
            <a:endParaRPr lang="fr-FR" sz="2000" dirty="0"/>
          </a:p>
          <a:p>
            <a:pPr algn="just">
              <a:buFont typeface="Wingdings" charset="2"/>
              <a:buChar char="ü"/>
            </a:pPr>
            <a:r>
              <a:rPr lang="fr-FR" sz="2000" dirty="0" smtClean="0"/>
              <a:t>Spécificité </a:t>
            </a:r>
            <a:r>
              <a:rPr lang="fr-FR" sz="2000" dirty="0"/>
              <a:t>de la </a:t>
            </a:r>
            <a:r>
              <a:rPr lang="fr-FR" sz="2000" dirty="0" err="1" smtClean="0"/>
              <a:t>MiniCam</a:t>
            </a:r>
            <a:r>
              <a:rPr lang="fr-FR" sz="2000" dirty="0" smtClean="0"/>
              <a:t> </a:t>
            </a:r>
            <a:r>
              <a:rPr lang="fr-FR" sz="2000" dirty="0"/>
              <a:t>– Exclusivement grand angle, exprimé </a:t>
            </a:r>
            <a:r>
              <a:rPr lang="fr-FR" sz="2000" dirty="0" smtClean="0"/>
              <a:t>en </a:t>
            </a:r>
            <a:r>
              <a:rPr lang="fr-FR" sz="2000" dirty="0"/>
              <a:t>degrés, </a:t>
            </a:r>
            <a:r>
              <a:rPr lang="fr-FR" sz="2000" dirty="0" smtClean="0"/>
              <a:t>que </a:t>
            </a:r>
            <a:r>
              <a:rPr lang="fr-FR" sz="2000" dirty="0"/>
              <a:t>l’on soit à 90° ou 160° - Pas de zoom optique – Focale fixe – le focus est </a:t>
            </a:r>
            <a:r>
              <a:rPr lang="fr-FR" sz="2000" dirty="0" smtClean="0"/>
              <a:t>automatique</a:t>
            </a:r>
            <a:endParaRPr lang="fr-FR" sz="2000" dirty="0"/>
          </a:p>
          <a:p>
            <a:pPr marL="0" indent="0" algn="just">
              <a:buNone/>
            </a:pPr>
            <a:endParaRPr lang="fr-FR" sz="2400" dirty="0"/>
          </a:p>
          <a:p>
            <a:pPr marL="0" indent="0" algn="just">
              <a:buNone/>
            </a:pPr>
            <a:endParaRPr lang="fr-FR" sz="3200" dirty="0"/>
          </a:p>
          <a:p>
            <a:pPr algn="just"/>
            <a:endParaRPr lang="fr-FR" sz="3200" dirty="0"/>
          </a:p>
          <a:p>
            <a:pPr algn="just"/>
            <a:endParaRPr lang="fr-FR" sz="3200" dirty="0"/>
          </a:p>
        </p:txBody>
      </p:sp>
      <p:sp>
        <p:nvSpPr>
          <p:cNvPr id="3" name="Titre 2"/>
          <p:cNvSpPr>
            <a:spLocks noGrp="1"/>
          </p:cNvSpPr>
          <p:nvPr>
            <p:ph type="title"/>
          </p:nvPr>
        </p:nvSpPr>
        <p:spPr/>
        <p:txBody>
          <a:bodyPr>
            <a:normAutofit fontScale="90000"/>
          </a:bodyPr>
          <a:lstStyle/>
          <a:p>
            <a:r>
              <a:rPr lang="fr-FR" b="1" dirty="0"/>
              <a:t>Le matériel de prise de vue </a:t>
            </a:r>
            <a:r>
              <a:rPr lang="fr-FR" dirty="0"/>
              <a:t>– Les différents objectifs </a:t>
            </a:r>
            <a:endParaRPr lang="fr-FR" b="1" u="sng" dirty="0"/>
          </a:p>
        </p:txBody>
      </p:sp>
      <p:pic>
        <p:nvPicPr>
          <p:cNvPr id="5" name="Image 4">
            <a:extLst>
              <a:ext uri="{FF2B5EF4-FFF2-40B4-BE49-F238E27FC236}">
                <a16:creationId xmlns:a16="http://schemas.microsoft.com/office/drawing/2014/main" xmlns="" id="{B90BF98D-7EDD-4E27-39E5-D9AEC355C2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0729" y="1832688"/>
            <a:ext cx="2633369" cy="2217316"/>
          </a:xfrm>
          <a:prstGeom prst="rect">
            <a:avLst/>
          </a:prstGeom>
        </p:spPr>
      </p:pic>
      <p:pic>
        <p:nvPicPr>
          <p:cNvPr id="4" name="Image 3" descr="Photo-008-2.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80418" y="4226434"/>
            <a:ext cx="3869009" cy="1951450"/>
          </a:xfrm>
          <a:prstGeom prst="rect">
            <a:avLst/>
          </a:prstGeom>
        </p:spPr>
      </p:pic>
    </p:spTree>
    <p:extLst>
      <p:ext uri="{BB962C8B-B14F-4D97-AF65-F5344CB8AC3E}">
        <p14:creationId xmlns:p14="http://schemas.microsoft.com/office/powerpoint/2010/main" val="4732372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242102" y="2539878"/>
            <a:ext cx="6946974" cy="613226"/>
          </a:xfrm>
        </p:spPr>
        <p:txBody>
          <a:bodyPr>
            <a:noAutofit/>
          </a:bodyPr>
          <a:lstStyle/>
          <a:p>
            <a:r>
              <a:rPr lang="fr-FR" dirty="0"/>
              <a:t> L’ouverture (diaphragme)</a:t>
            </a:r>
          </a:p>
        </p:txBody>
      </p:sp>
      <p:sp>
        <p:nvSpPr>
          <p:cNvPr id="71" name="ZoneTexte 70"/>
          <p:cNvSpPr txBox="1"/>
          <p:nvPr/>
        </p:nvSpPr>
        <p:spPr>
          <a:xfrm>
            <a:off x="520262" y="1525379"/>
            <a:ext cx="6668814" cy="707886"/>
          </a:xfrm>
          <a:prstGeom prst="rect">
            <a:avLst/>
          </a:prstGeom>
          <a:noFill/>
        </p:spPr>
        <p:txBody>
          <a:bodyPr wrap="square" rtlCol="0">
            <a:spAutoFit/>
          </a:bodyPr>
          <a:lstStyle/>
          <a:p>
            <a:r>
              <a:rPr lang="fr-FR" sz="4000" u="sng" dirty="0"/>
              <a:t>Comment ça marche ?</a:t>
            </a:r>
          </a:p>
        </p:txBody>
      </p:sp>
      <p:sp>
        <p:nvSpPr>
          <p:cNvPr id="5" name="ZoneTexte 4"/>
          <p:cNvSpPr txBox="1"/>
          <p:nvPr/>
        </p:nvSpPr>
        <p:spPr>
          <a:xfrm>
            <a:off x="381966" y="3153104"/>
            <a:ext cx="10993954" cy="1569660"/>
          </a:xfrm>
          <a:prstGeom prst="rect">
            <a:avLst/>
          </a:prstGeom>
          <a:noFill/>
        </p:spPr>
        <p:txBody>
          <a:bodyPr wrap="square" rtlCol="0">
            <a:spAutoFit/>
          </a:bodyPr>
          <a:lstStyle/>
          <a:p>
            <a:r>
              <a:rPr lang="fr-FR" altLang="fr-FR" sz="2400" dirty="0"/>
              <a:t>Détermine la quantité de lumière qui pénètre par l’objectif</a:t>
            </a:r>
          </a:p>
          <a:p>
            <a:r>
              <a:rPr lang="fr-FR" altLang="fr-FR" sz="2400" dirty="0"/>
              <a:t>Le réglage de l’ouverture influe sur aussi sur la zone de netteté</a:t>
            </a:r>
          </a:p>
          <a:p>
            <a:r>
              <a:rPr lang="fr-FR" altLang="fr-FR" sz="2400" dirty="0"/>
              <a:t>Grande ouverture </a:t>
            </a:r>
            <a:r>
              <a:rPr lang="fr-FR" altLang="fr-FR" sz="1400" dirty="0">
                <a:latin typeface="Wingdings" pitchFamily="2" charset="2"/>
                <a:sym typeface="Wingdings" pitchFamily="2" charset="2"/>
              </a:rPr>
              <a:t> </a:t>
            </a:r>
            <a:r>
              <a:rPr lang="fr-FR" altLang="fr-FR" sz="2400" dirty="0"/>
              <a:t>faible profondeur de champ</a:t>
            </a:r>
          </a:p>
          <a:p>
            <a:r>
              <a:rPr lang="fr-FR" altLang="fr-FR" sz="2400" dirty="0"/>
              <a:t>Petite ouverture </a:t>
            </a:r>
            <a:r>
              <a:rPr lang="fr-FR" altLang="fr-FR" sz="1400" dirty="0">
                <a:latin typeface="Wingdings" pitchFamily="2" charset="2"/>
                <a:sym typeface="Wingdings" pitchFamily="2" charset="2"/>
              </a:rPr>
              <a:t> </a:t>
            </a:r>
            <a:r>
              <a:rPr lang="fr-FR" altLang="fr-FR" sz="2400" dirty="0"/>
              <a:t>grande profondeur de champ</a:t>
            </a:r>
          </a:p>
        </p:txBody>
      </p:sp>
      <p:pic>
        <p:nvPicPr>
          <p:cNvPr id="4" name="Espace réservé du contenu 3" descr="ouverture-vitesse-dobturation-iso-expliques-en-une-seule-image.jpg">
            <a:extLst>
              <a:ext uri="{FF2B5EF4-FFF2-40B4-BE49-F238E27FC236}">
                <a16:creationId xmlns:a16="http://schemas.microsoft.com/office/drawing/2014/main" xmlns="" id="{CE7B6281-822C-D837-8F2B-D53945930745}"/>
              </a:ext>
            </a:extLst>
          </p:cNvPr>
          <p:cNvPicPr>
            <a:picLocks noChangeAspect="1"/>
          </p:cNvPicPr>
          <p:nvPr/>
        </p:nvPicPr>
        <p:blipFill rotWithShape="1">
          <a:blip r:embed="rId2" cstate="screen"/>
          <a:srcRect t="-2" b="55541"/>
          <a:stretch/>
        </p:blipFill>
        <p:spPr>
          <a:xfrm>
            <a:off x="1834384" y="4713005"/>
            <a:ext cx="6986079" cy="1700748"/>
          </a:xfrm>
          <a:prstGeom prst="rect">
            <a:avLst/>
          </a:prstGeom>
        </p:spPr>
      </p:pic>
    </p:spTree>
    <p:extLst>
      <p:ext uri="{BB962C8B-B14F-4D97-AF65-F5344CB8AC3E}">
        <p14:creationId xmlns:p14="http://schemas.microsoft.com/office/powerpoint/2010/main" val="33929877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241738" y="2520323"/>
            <a:ext cx="7940202" cy="613226"/>
          </a:xfrm>
        </p:spPr>
        <p:txBody>
          <a:bodyPr>
            <a:noAutofit/>
          </a:bodyPr>
          <a:lstStyle/>
          <a:p>
            <a:r>
              <a:rPr lang="fr-FR" dirty="0"/>
              <a:t> La vitesse (l’obturateur)</a:t>
            </a:r>
          </a:p>
        </p:txBody>
      </p:sp>
      <p:sp>
        <p:nvSpPr>
          <p:cNvPr id="71" name="ZoneTexte 70"/>
          <p:cNvSpPr txBox="1"/>
          <p:nvPr/>
        </p:nvSpPr>
        <p:spPr>
          <a:xfrm>
            <a:off x="517058" y="1613970"/>
            <a:ext cx="6668814" cy="707886"/>
          </a:xfrm>
          <a:prstGeom prst="rect">
            <a:avLst/>
          </a:prstGeom>
          <a:noFill/>
        </p:spPr>
        <p:txBody>
          <a:bodyPr wrap="square" rtlCol="0">
            <a:spAutoFit/>
          </a:bodyPr>
          <a:lstStyle/>
          <a:p>
            <a:r>
              <a:rPr lang="fr-FR" sz="4000" u="sng" dirty="0"/>
              <a:t>Comment ça marche ?</a:t>
            </a:r>
          </a:p>
        </p:txBody>
      </p:sp>
      <p:sp>
        <p:nvSpPr>
          <p:cNvPr id="4" name="ZoneTexte 3"/>
          <p:cNvSpPr txBox="1"/>
          <p:nvPr/>
        </p:nvSpPr>
        <p:spPr>
          <a:xfrm>
            <a:off x="334540" y="3349449"/>
            <a:ext cx="11255781" cy="1477328"/>
          </a:xfrm>
          <a:prstGeom prst="rect">
            <a:avLst/>
          </a:prstGeom>
          <a:noFill/>
        </p:spPr>
        <p:txBody>
          <a:bodyPr wrap="square" rtlCol="0">
            <a:spAutoFit/>
          </a:bodyPr>
          <a:lstStyle/>
          <a:p>
            <a:pPr marL="273050" lvl="1"/>
            <a:r>
              <a:rPr lang="fr-FR" altLang="fr-FR" sz="2400" dirty="0"/>
              <a:t>Détermine le temps d’exposition</a:t>
            </a:r>
          </a:p>
          <a:p>
            <a:pPr marL="273050" lvl="1"/>
            <a:r>
              <a:rPr lang="fr-FR" altLang="fr-FR" sz="2400" dirty="0"/>
              <a:t>Vitesse rapide </a:t>
            </a:r>
            <a:r>
              <a:rPr lang="fr-FR" altLang="fr-FR" dirty="0">
                <a:latin typeface="Wingdings" pitchFamily="2" charset="2"/>
                <a:sym typeface="Wingdings" pitchFamily="2" charset="2"/>
              </a:rPr>
              <a:t></a:t>
            </a:r>
            <a:r>
              <a:rPr lang="fr-FR" altLang="fr-FR" sz="2400" dirty="0">
                <a:sym typeface="Wingdings" pitchFamily="2" charset="2"/>
              </a:rPr>
              <a:t> </a:t>
            </a:r>
            <a:r>
              <a:rPr lang="fr-FR" altLang="fr-FR" sz="2400" dirty="0"/>
              <a:t>mouvement figé</a:t>
            </a:r>
          </a:p>
          <a:p>
            <a:pPr marL="273050" lvl="1"/>
            <a:r>
              <a:rPr lang="fr-FR" altLang="fr-FR" sz="2400" dirty="0"/>
              <a:t>Vitesse lente </a:t>
            </a:r>
            <a:r>
              <a:rPr lang="fr-FR" altLang="fr-FR" dirty="0">
                <a:latin typeface="Wingdings" pitchFamily="2" charset="2"/>
                <a:sym typeface="Wingdings" pitchFamily="2" charset="2"/>
              </a:rPr>
              <a:t> </a:t>
            </a:r>
            <a:r>
              <a:rPr lang="fr-FR" altLang="fr-FR" sz="2400" dirty="0"/>
              <a:t>mouvement non figé, sujet flou, risque de bougé</a:t>
            </a:r>
          </a:p>
          <a:p>
            <a:endParaRPr lang="fr-FR" altLang="fr-FR" dirty="0"/>
          </a:p>
        </p:txBody>
      </p:sp>
      <p:pic>
        <p:nvPicPr>
          <p:cNvPr id="5" name="Espace réservé du contenu 3" descr="ouverture-vitesse-dobturation-iso-expliques-en-une-seule-image.jpg">
            <a:extLst>
              <a:ext uri="{FF2B5EF4-FFF2-40B4-BE49-F238E27FC236}">
                <a16:creationId xmlns:a16="http://schemas.microsoft.com/office/drawing/2014/main" xmlns="" id="{3F41A7FE-4F8B-3672-60E0-37167D964E94}"/>
              </a:ext>
            </a:extLst>
          </p:cNvPr>
          <p:cNvPicPr>
            <a:picLocks noGrp="1" noChangeAspect="1"/>
          </p:cNvPicPr>
          <p:nvPr>
            <p:ph idx="1"/>
          </p:nvPr>
        </p:nvPicPr>
        <p:blipFill rotWithShape="1">
          <a:blip r:embed="rId2" cstate="screen"/>
          <a:srcRect t="44238" r="-197" b="26413"/>
          <a:stretch/>
        </p:blipFill>
        <p:spPr>
          <a:xfrm>
            <a:off x="1542503" y="4851562"/>
            <a:ext cx="9106993" cy="1643305"/>
          </a:xfrm>
          <a:prstGeom prst="rect">
            <a:avLst/>
          </a:prstGeom>
        </p:spPr>
      </p:pic>
    </p:spTree>
    <p:extLst>
      <p:ext uri="{BB962C8B-B14F-4D97-AF65-F5344CB8AC3E}">
        <p14:creationId xmlns:p14="http://schemas.microsoft.com/office/powerpoint/2010/main" val="8327268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356067" y="2539878"/>
            <a:ext cx="4477407" cy="613226"/>
          </a:xfrm>
        </p:spPr>
        <p:txBody>
          <a:bodyPr>
            <a:noAutofit/>
          </a:bodyPr>
          <a:lstStyle/>
          <a:p>
            <a:r>
              <a:rPr lang="fr-FR" dirty="0"/>
              <a:t>La sensibilité (ISO)</a:t>
            </a:r>
          </a:p>
        </p:txBody>
      </p:sp>
      <p:sp>
        <p:nvSpPr>
          <p:cNvPr id="71" name="ZoneTexte 70"/>
          <p:cNvSpPr txBox="1"/>
          <p:nvPr/>
        </p:nvSpPr>
        <p:spPr>
          <a:xfrm>
            <a:off x="540069" y="1545021"/>
            <a:ext cx="6668814" cy="707886"/>
          </a:xfrm>
          <a:prstGeom prst="rect">
            <a:avLst/>
          </a:prstGeom>
          <a:noFill/>
        </p:spPr>
        <p:txBody>
          <a:bodyPr wrap="square" rtlCol="0">
            <a:spAutoFit/>
          </a:bodyPr>
          <a:lstStyle/>
          <a:p>
            <a:r>
              <a:rPr lang="fr-FR" sz="4000" u="sng" dirty="0"/>
              <a:t>Comment ça marche ?</a:t>
            </a:r>
          </a:p>
        </p:txBody>
      </p:sp>
      <p:sp>
        <p:nvSpPr>
          <p:cNvPr id="6" name="Espace réservé du contenu 5">
            <a:extLst>
              <a:ext uri="{FF2B5EF4-FFF2-40B4-BE49-F238E27FC236}">
                <a16:creationId xmlns:a16="http://schemas.microsoft.com/office/drawing/2014/main" xmlns="" id="{DD8724EF-0818-0A32-E2C5-9D841A2F414F}"/>
              </a:ext>
            </a:extLst>
          </p:cNvPr>
          <p:cNvSpPr>
            <a:spLocks noGrp="1"/>
          </p:cNvSpPr>
          <p:nvPr>
            <p:ph idx="1"/>
          </p:nvPr>
        </p:nvSpPr>
        <p:spPr>
          <a:xfrm>
            <a:off x="570368" y="3375048"/>
            <a:ext cx="11084149" cy="3101131"/>
          </a:xfrm>
        </p:spPr>
        <p:txBody>
          <a:bodyPr/>
          <a:lstStyle/>
          <a:p>
            <a:pPr marL="0" indent="0">
              <a:buNone/>
            </a:pPr>
            <a:r>
              <a:rPr lang="fr-FR" dirty="0"/>
              <a:t>Plus la valeur ISO est basse ,moins le capteur est sensible à la lumière, plus il a besoin de lumière pour créer une image .</a:t>
            </a:r>
          </a:p>
          <a:p>
            <a:pPr marL="0" indent="0">
              <a:buNone/>
            </a:pPr>
            <a:endParaRPr lang="fr-FR" dirty="0"/>
          </a:p>
        </p:txBody>
      </p:sp>
      <p:pic>
        <p:nvPicPr>
          <p:cNvPr id="7" name="Espace réservé du contenu 3" descr="ouverture-vitesse-dobturation-iso-expliques-en-une-seule-image.jpg">
            <a:extLst>
              <a:ext uri="{FF2B5EF4-FFF2-40B4-BE49-F238E27FC236}">
                <a16:creationId xmlns:a16="http://schemas.microsoft.com/office/drawing/2014/main" xmlns="" id="{CDD9A5FB-60ED-4CA9-5128-01A6695B7704}"/>
              </a:ext>
            </a:extLst>
          </p:cNvPr>
          <p:cNvPicPr>
            <a:picLocks noChangeAspect="1"/>
          </p:cNvPicPr>
          <p:nvPr/>
        </p:nvPicPr>
        <p:blipFill rotWithShape="1">
          <a:blip r:embed="rId2" cstate="screen"/>
          <a:srcRect t="75143" b="2660"/>
          <a:stretch/>
        </p:blipFill>
        <p:spPr>
          <a:xfrm>
            <a:off x="68681" y="4613221"/>
            <a:ext cx="11717485" cy="1122568"/>
          </a:xfrm>
          <a:prstGeom prst="rect">
            <a:avLst/>
          </a:prstGeom>
        </p:spPr>
      </p:pic>
    </p:spTree>
    <p:extLst>
      <p:ext uri="{BB962C8B-B14F-4D97-AF65-F5344CB8AC3E}">
        <p14:creationId xmlns:p14="http://schemas.microsoft.com/office/powerpoint/2010/main" val="18523427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ZoneTexte 70"/>
          <p:cNvSpPr txBox="1"/>
          <p:nvPr/>
        </p:nvSpPr>
        <p:spPr>
          <a:xfrm>
            <a:off x="487824" y="1545021"/>
            <a:ext cx="6668814" cy="707886"/>
          </a:xfrm>
          <a:prstGeom prst="rect">
            <a:avLst/>
          </a:prstGeom>
          <a:noFill/>
        </p:spPr>
        <p:txBody>
          <a:bodyPr wrap="square" rtlCol="0">
            <a:spAutoFit/>
          </a:bodyPr>
          <a:lstStyle/>
          <a:p>
            <a:r>
              <a:rPr lang="fr-FR" sz="4000" u="sng" dirty="0"/>
              <a:t>Comment ça marche ?</a:t>
            </a:r>
          </a:p>
        </p:txBody>
      </p:sp>
      <p:sp>
        <p:nvSpPr>
          <p:cNvPr id="6" name="Titre 5">
            <a:extLst>
              <a:ext uri="{FF2B5EF4-FFF2-40B4-BE49-F238E27FC236}">
                <a16:creationId xmlns:a16="http://schemas.microsoft.com/office/drawing/2014/main" xmlns="" id="{1407E315-9439-5D70-C685-EB88A63437F6}"/>
              </a:ext>
            </a:extLst>
          </p:cNvPr>
          <p:cNvSpPr>
            <a:spLocks noGrp="1"/>
          </p:cNvSpPr>
          <p:nvPr>
            <p:ph type="title"/>
          </p:nvPr>
        </p:nvSpPr>
        <p:spPr>
          <a:xfrm>
            <a:off x="184389" y="2443406"/>
            <a:ext cx="8172211" cy="3453413"/>
          </a:xfrm>
        </p:spPr>
        <p:txBody>
          <a:bodyPr>
            <a:normAutofit/>
          </a:bodyPr>
          <a:lstStyle/>
          <a:p>
            <a:r>
              <a:rPr lang="fr-FR" dirty="0"/>
              <a:t>En résumé :</a:t>
            </a:r>
            <a:br>
              <a:rPr lang="fr-FR" dirty="0"/>
            </a:br>
            <a:r>
              <a:rPr lang="fr-FR" sz="2200" dirty="0"/>
              <a:t/>
            </a:r>
            <a:br>
              <a:rPr lang="fr-FR" sz="2200" dirty="0"/>
            </a:br>
            <a:r>
              <a:rPr lang="fr-FR" sz="2200" dirty="0"/>
              <a:t>Les facteurs influençant l’exposition d’une image se résument au </a:t>
            </a:r>
            <a:r>
              <a:rPr lang="fr-FR" sz="3100" dirty="0"/>
              <a:t/>
            </a:r>
            <a:br>
              <a:rPr lang="fr-FR" sz="3100" dirty="0"/>
            </a:br>
            <a:r>
              <a:rPr lang="fr-FR" sz="3100" b="1" dirty="0"/>
              <a:t>             </a:t>
            </a:r>
            <a:br>
              <a:rPr lang="fr-FR" sz="3100" b="1" dirty="0"/>
            </a:br>
            <a:r>
              <a:rPr lang="fr-FR" sz="3100" b="1" dirty="0"/>
              <a:t/>
            </a:r>
            <a:br>
              <a:rPr lang="fr-FR" sz="3100" b="1" dirty="0"/>
            </a:br>
            <a:r>
              <a:rPr lang="fr-FR" sz="3100" b="1" dirty="0"/>
              <a:t>                      triangle d’exposition</a:t>
            </a:r>
            <a:r>
              <a:rPr lang="fr-FR" dirty="0"/>
              <a:t/>
            </a:r>
            <a:br>
              <a:rPr lang="fr-FR" dirty="0"/>
            </a:br>
            <a:endParaRPr lang="fr-FR" dirty="0"/>
          </a:p>
        </p:txBody>
      </p:sp>
      <p:pic>
        <p:nvPicPr>
          <p:cNvPr id="11" name="Image 10">
            <a:extLst>
              <a:ext uri="{FF2B5EF4-FFF2-40B4-BE49-F238E27FC236}">
                <a16:creationId xmlns:a16="http://schemas.microsoft.com/office/drawing/2014/main" xmlns="" id="{7E455BCF-5EBF-3112-EC7E-FB348CC819D1}"/>
              </a:ext>
            </a:extLst>
          </p:cNvPr>
          <p:cNvPicPr>
            <a:picLocks noChangeAspect="1"/>
          </p:cNvPicPr>
          <p:nvPr/>
        </p:nvPicPr>
        <p:blipFill rotWithShape="1">
          <a:blip r:embed="rId2">
            <a:extLst>
              <a:ext uri="{28A0092B-C50C-407E-A947-70E740481C1C}">
                <a14:useLocalDpi xmlns:a14="http://schemas.microsoft.com/office/drawing/2010/main" val="0"/>
              </a:ext>
            </a:extLst>
          </a:blip>
          <a:srcRect l="2754" t="5276" r="2729"/>
          <a:stretch/>
        </p:blipFill>
        <p:spPr>
          <a:xfrm>
            <a:off x="7493000" y="2144560"/>
            <a:ext cx="4699000" cy="4472139"/>
          </a:xfrm>
          <a:prstGeom prst="rect">
            <a:avLst/>
          </a:prstGeom>
        </p:spPr>
      </p:pic>
    </p:spTree>
    <p:extLst>
      <p:ext uri="{BB962C8B-B14F-4D97-AF65-F5344CB8AC3E}">
        <p14:creationId xmlns:p14="http://schemas.microsoft.com/office/powerpoint/2010/main" val="32087283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115978" y="2543833"/>
            <a:ext cx="7940202" cy="613226"/>
          </a:xfrm>
        </p:spPr>
        <p:txBody>
          <a:bodyPr>
            <a:noAutofit/>
          </a:bodyPr>
          <a:lstStyle/>
          <a:p>
            <a:r>
              <a:rPr lang="fr-FR" dirty="0"/>
              <a:t>Contrôler l’exposition</a:t>
            </a:r>
          </a:p>
        </p:txBody>
      </p:sp>
      <p:sp>
        <p:nvSpPr>
          <p:cNvPr id="71" name="ZoneTexte 70"/>
          <p:cNvSpPr txBox="1"/>
          <p:nvPr/>
        </p:nvSpPr>
        <p:spPr>
          <a:xfrm>
            <a:off x="540074" y="1545021"/>
            <a:ext cx="6668814" cy="707886"/>
          </a:xfrm>
          <a:prstGeom prst="rect">
            <a:avLst/>
          </a:prstGeom>
          <a:noFill/>
        </p:spPr>
        <p:txBody>
          <a:bodyPr wrap="square" rtlCol="0">
            <a:spAutoFit/>
          </a:bodyPr>
          <a:lstStyle/>
          <a:p>
            <a:r>
              <a:rPr lang="fr-FR" sz="4000" u="sng" dirty="0"/>
              <a:t>Illustration </a:t>
            </a: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25704" y="3174883"/>
            <a:ext cx="4987451" cy="3461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5393" y="3269020"/>
            <a:ext cx="5076496" cy="33677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72984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150701" y="2214110"/>
            <a:ext cx="11794372" cy="613226"/>
          </a:xfrm>
        </p:spPr>
        <p:txBody>
          <a:bodyPr>
            <a:noAutofit/>
          </a:bodyPr>
          <a:lstStyle/>
          <a:p>
            <a:r>
              <a:rPr lang="fr-FR" dirty="0"/>
              <a:t>La balance des blancs  ‘’WB’’ </a:t>
            </a:r>
          </a:p>
        </p:txBody>
      </p:sp>
      <p:sp>
        <p:nvSpPr>
          <p:cNvPr id="71" name="ZoneTexte 70"/>
          <p:cNvSpPr txBox="1"/>
          <p:nvPr/>
        </p:nvSpPr>
        <p:spPr>
          <a:xfrm>
            <a:off x="513948" y="1545021"/>
            <a:ext cx="6668814" cy="707886"/>
          </a:xfrm>
          <a:prstGeom prst="rect">
            <a:avLst/>
          </a:prstGeom>
          <a:noFill/>
        </p:spPr>
        <p:txBody>
          <a:bodyPr wrap="square" rtlCol="0">
            <a:spAutoFit/>
          </a:bodyPr>
          <a:lstStyle/>
          <a:p>
            <a:r>
              <a:rPr lang="fr-FR" sz="4000" u="sng" dirty="0"/>
              <a:t>Gestion des couleurs </a:t>
            </a:r>
          </a:p>
        </p:txBody>
      </p:sp>
      <p:pic>
        <p:nvPicPr>
          <p:cNvPr id="4" name="Image 3" descr="jl-ferretti.jpg">
            <a:extLst>
              <a:ext uri="{FF2B5EF4-FFF2-40B4-BE49-F238E27FC236}">
                <a16:creationId xmlns:a16="http://schemas.microsoft.com/office/drawing/2014/main" xmlns="" id="{E3CC7C76-5DE6-2457-7608-A9DFE5ACA95A}"/>
              </a:ext>
            </a:extLst>
          </p:cNvPr>
          <p:cNvPicPr>
            <a:picLocks noChangeAspect="1"/>
          </p:cNvPicPr>
          <p:nvPr/>
        </p:nvPicPr>
        <p:blipFill>
          <a:blip r:embed="rId2" cstate="screen"/>
          <a:stretch>
            <a:fillRect/>
          </a:stretch>
        </p:blipFill>
        <p:spPr>
          <a:xfrm>
            <a:off x="4139809" y="2921996"/>
            <a:ext cx="1956191" cy="3004351"/>
          </a:xfrm>
          <a:prstGeom prst="rect">
            <a:avLst/>
          </a:prstGeom>
        </p:spPr>
      </p:pic>
      <p:pic>
        <p:nvPicPr>
          <p:cNvPr id="5" name="Image 4" descr="j.jpg">
            <a:extLst>
              <a:ext uri="{FF2B5EF4-FFF2-40B4-BE49-F238E27FC236}">
                <a16:creationId xmlns:a16="http://schemas.microsoft.com/office/drawing/2014/main" xmlns="" id="{CFD37ADD-D410-2DA6-1FC2-1FF4E6BAAD5B}"/>
              </a:ext>
            </a:extLst>
          </p:cNvPr>
          <p:cNvPicPr>
            <a:picLocks noChangeAspect="1"/>
          </p:cNvPicPr>
          <p:nvPr/>
        </p:nvPicPr>
        <p:blipFill>
          <a:blip r:embed="rId3" cstate="screen"/>
          <a:stretch>
            <a:fillRect/>
          </a:stretch>
        </p:blipFill>
        <p:spPr>
          <a:xfrm>
            <a:off x="6896305" y="2921996"/>
            <a:ext cx="2003835" cy="3004351"/>
          </a:xfrm>
          <a:prstGeom prst="rect">
            <a:avLst/>
          </a:prstGeom>
        </p:spPr>
      </p:pic>
      <p:pic>
        <p:nvPicPr>
          <p:cNvPr id="6" name="Image 5" descr="jl.jpg">
            <a:extLst>
              <a:ext uri="{FF2B5EF4-FFF2-40B4-BE49-F238E27FC236}">
                <a16:creationId xmlns:a16="http://schemas.microsoft.com/office/drawing/2014/main" xmlns="" id="{F199E70A-37C8-AC78-56F6-41821CA8924E}"/>
              </a:ext>
            </a:extLst>
          </p:cNvPr>
          <p:cNvPicPr>
            <a:picLocks noChangeAspect="1"/>
          </p:cNvPicPr>
          <p:nvPr/>
        </p:nvPicPr>
        <p:blipFill>
          <a:blip r:embed="rId4" cstate="screen"/>
          <a:stretch>
            <a:fillRect/>
          </a:stretch>
        </p:blipFill>
        <p:spPr>
          <a:xfrm>
            <a:off x="9700445" y="2921996"/>
            <a:ext cx="1956191" cy="3004351"/>
          </a:xfrm>
          <a:prstGeom prst="rect">
            <a:avLst/>
          </a:prstGeom>
        </p:spPr>
      </p:pic>
      <p:sp>
        <p:nvSpPr>
          <p:cNvPr id="7" name="ZoneTexte 6">
            <a:extLst>
              <a:ext uri="{FF2B5EF4-FFF2-40B4-BE49-F238E27FC236}">
                <a16:creationId xmlns:a16="http://schemas.microsoft.com/office/drawing/2014/main" xmlns="" id="{9311D0FC-98A8-7221-8591-B12845AF026C}"/>
              </a:ext>
            </a:extLst>
          </p:cNvPr>
          <p:cNvSpPr txBox="1"/>
          <p:nvPr/>
        </p:nvSpPr>
        <p:spPr>
          <a:xfrm>
            <a:off x="0" y="3510675"/>
            <a:ext cx="4189805" cy="1107996"/>
          </a:xfrm>
          <a:prstGeom prst="rect">
            <a:avLst/>
          </a:prstGeom>
          <a:noFill/>
        </p:spPr>
        <p:txBody>
          <a:bodyPr wrap="square" rtlCol="0">
            <a:spAutoFit/>
          </a:bodyPr>
          <a:lstStyle/>
          <a:p>
            <a:r>
              <a:rPr lang="fr-FR" sz="2200" dirty="0"/>
              <a:t>Éviter le mode automatique . </a:t>
            </a:r>
          </a:p>
          <a:p>
            <a:endParaRPr lang="fr-FR" sz="2200" dirty="0"/>
          </a:p>
          <a:p>
            <a:r>
              <a:rPr lang="fr-FR" sz="2200" dirty="0"/>
              <a:t>Le mode nuageux fonctionne bien. </a:t>
            </a:r>
          </a:p>
        </p:txBody>
      </p:sp>
    </p:spTree>
    <p:extLst>
      <p:ext uri="{BB962C8B-B14F-4D97-AF65-F5344CB8AC3E}">
        <p14:creationId xmlns:p14="http://schemas.microsoft.com/office/powerpoint/2010/main" val="28682569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150701" y="2214110"/>
            <a:ext cx="11794372" cy="613226"/>
          </a:xfrm>
        </p:spPr>
        <p:txBody>
          <a:bodyPr>
            <a:noAutofit/>
          </a:bodyPr>
          <a:lstStyle/>
          <a:p>
            <a:r>
              <a:rPr lang="fr-FR" dirty="0"/>
              <a:t>Les filtres </a:t>
            </a:r>
            <a:r>
              <a:rPr lang="fr-FR" sz="2800" dirty="0"/>
              <a:t>- Rouge (eau bleue) - Magenta (eau verte)</a:t>
            </a:r>
          </a:p>
        </p:txBody>
      </p:sp>
      <p:sp>
        <p:nvSpPr>
          <p:cNvPr id="71" name="ZoneTexte 70"/>
          <p:cNvSpPr txBox="1"/>
          <p:nvPr/>
        </p:nvSpPr>
        <p:spPr>
          <a:xfrm>
            <a:off x="513949" y="1545021"/>
            <a:ext cx="6668814" cy="707886"/>
          </a:xfrm>
          <a:prstGeom prst="rect">
            <a:avLst/>
          </a:prstGeom>
          <a:noFill/>
        </p:spPr>
        <p:txBody>
          <a:bodyPr wrap="square" rtlCol="0">
            <a:spAutoFit/>
          </a:bodyPr>
          <a:lstStyle/>
          <a:p>
            <a:r>
              <a:rPr lang="fr-FR" sz="4000" u="sng" dirty="0"/>
              <a:t>Gestion des couleurs </a:t>
            </a:r>
          </a:p>
        </p:txBody>
      </p:sp>
      <p:sp>
        <p:nvSpPr>
          <p:cNvPr id="7" name="ZoneTexte 6">
            <a:extLst>
              <a:ext uri="{FF2B5EF4-FFF2-40B4-BE49-F238E27FC236}">
                <a16:creationId xmlns:a16="http://schemas.microsoft.com/office/drawing/2014/main" xmlns="" id="{9311D0FC-98A8-7221-8591-B12845AF026C}"/>
              </a:ext>
            </a:extLst>
          </p:cNvPr>
          <p:cNvSpPr txBox="1"/>
          <p:nvPr/>
        </p:nvSpPr>
        <p:spPr>
          <a:xfrm>
            <a:off x="7292634" y="3255292"/>
            <a:ext cx="4899366" cy="2800767"/>
          </a:xfrm>
          <a:prstGeom prst="rect">
            <a:avLst/>
          </a:prstGeom>
          <a:noFill/>
        </p:spPr>
        <p:txBody>
          <a:bodyPr wrap="square" rtlCol="0">
            <a:spAutoFit/>
          </a:bodyPr>
          <a:lstStyle/>
          <a:p>
            <a:r>
              <a:rPr lang="fr-FR" sz="2200" dirty="0"/>
              <a:t>Les filtres ne sont pas recommandés. </a:t>
            </a:r>
          </a:p>
          <a:p>
            <a:r>
              <a:rPr lang="fr-FR" sz="2200" dirty="0"/>
              <a:t>Toutefois si vos stagiaires en on déjà un,  il faudra respecter les conditions d’utilisations suivantes : </a:t>
            </a:r>
          </a:p>
          <a:p>
            <a:r>
              <a:rPr lang="fr-FR" sz="2200" dirty="0"/>
              <a:t>-    entre 6 et 10 mètres</a:t>
            </a:r>
          </a:p>
          <a:p>
            <a:pPr marL="342900" indent="-342900">
              <a:buFontTx/>
              <a:buChar char="-"/>
            </a:pPr>
            <a:r>
              <a:rPr lang="fr-FR" sz="2200" dirty="0"/>
              <a:t>soleil dans le dos</a:t>
            </a:r>
          </a:p>
          <a:p>
            <a:pPr marL="342900" indent="-342900">
              <a:buFontTx/>
              <a:buChar char="-"/>
            </a:pPr>
            <a:r>
              <a:rPr lang="fr-FR" sz="2200" dirty="0"/>
              <a:t>pas d’éclairage .</a:t>
            </a:r>
          </a:p>
          <a:p>
            <a:endParaRPr lang="fr-FR" sz="2200" dirty="0"/>
          </a:p>
        </p:txBody>
      </p:sp>
      <p:pic>
        <p:nvPicPr>
          <p:cNvPr id="8" name="Image 7">
            <a:extLst>
              <a:ext uri="{FF2B5EF4-FFF2-40B4-BE49-F238E27FC236}">
                <a16:creationId xmlns:a16="http://schemas.microsoft.com/office/drawing/2014/main" xmlns="" id="{39B12AD3-543B-15DE-4A56-96FD1C4CD302}"/>
              </a:ext>
            </a:extLst>
          </p:cNvPr>
          <p:cNvPicPr>
            <a:picLocks noChangeAspect="1"/>
          </p:cNvPicPr>
          <p:nvPr/>
        </p:nvPicPr>
        <p:blipFill>
          <a:blip r:embed="rId3"/>
          <a:stretch>
            <a:fillRect/>
          </a:stretch>
        </p:blipFill>
        <p:spPr>
          <a:xfrm>
            <a:off x="150701" y="3255292"/>
            <a:ext cx="6951318" cy="2844632"/>
          </a:xfrm>
          <a:prstGeom prst="rect">
            <a:avLst/>
          </a:prstGeom>
        </p:spPr>
      </p:pic>
      <p:pic>
        <p:nvPicPr>
          <p:cNvPr id="4" name="Image 3">
            <a:extLst>
              <a:ext uri="{FF2B5EF4-FFF2-40B4-BE49-F238E27FC236}">
                <a16:creationId xmlns:a16="http://schemas.microsoft.com/office/drawing/2014/main" xmlns="" id="{B3A7D203-8032-62E5-DE78-7D529ACFD8F0}"/>
              </a:ext>
            </a:extLst>
          </p:cNvPr>
          <p:cNvPicPr>
            <a:picLocks noChangeAspect="1"/>
          </p:cNvPicPr>
          <p:nvPr/>
        </p:nvPicPr>
        <p:blipFill>
          <a:blip r:embed="rId4"/>
          <a:stretch>
            <a:fillRect/>
          </a:stretch>
        </p:blipFill>
        <p:spPr>
          <a:xfrm>
            <a:off x="8058551" y="1149014"/>
            <a:ext cx="3619500" cy="1892300"/>
          </a:xfrm>
          <a:prstGeom prst="rect">
            <a:avLst/>
          </a:prstGeom>
        </p:spPr>
      </p:pic>
    </p:spTree>
    <p:extLst>
      <p:ext uri="{BB962C8B-B14F-4D97-AF65-F5344CB8AC3E}">
        <p14:creationId xmlns:p14="http://schemas.microsoft.com/office/powerpoint/2010/main" val="41223027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3580935" y="1520879"/>
            <a:ext cx="3658065" cy="688921"/>
          </a:xfrm>
        </p:spPr>
        <p:txBody>
          <a:bodyPr>
            <a:normAutofit fontScale="90000"/>
          </a:bodyPr>
          <a:lstStyle/>
          <a:p>
            <a:r>
              <a:rPr lang="fr-FR" b="1" u="sng" dirty="0"/>
              <a:t>Les objectifs</a:t>
            </a:r>
          </a:p>
        </p:txBody>
      </p:sp>
      <p:sp>
        <p:nvSpPr>
          <p:cNvPr id="6" name="Espace réservé du contenu 5"/>
          <p:cNvSpPr>
            <a:spLocks noGrp="1"/>
          </p:cNvSpPr>
          <p:nvPr>
            <p:ph idx="1"/>
          </p:nvPr>
        </p:nvSpPr>
        <p:spPr>
          <a:xfrm>
            <a:off x="807166" y="2751588"/>
            <a:ext cx="10828301" cy="2849112"/>
          </a:xfrm>
        </p:spPr>
        <p:txBody>
          <a:bodyPr/>
          <a:lstStyle/>
          <a:p>
            <a:pPr lvl="0" algn="just"/>
            <a:r>
              <a:rPr lang="fr-FR" b="1" dirty="0"/>
              <a:t>Fidéliser les pratiquants dans des pratiques connexes « grand public »</a:t>
            </a:r>
            <a:endParaRPr lang="fr-FR" dirty="0"/>
          </a:p>
          <a:p>
            <a:pPr lvl="0" algn="just"/>
            <a:r>
              <a:rPr lang="fr-FR" b="1" dirty="0"/>
              <a:t>Apporter des connaissances et savoir-faire pour de nouvelles pratiques</a:t>
            </a:r>
            <a:endParaRPr lang="fr-FR" dirty="0"/>
          </a:p>
          <a:p>
            <a:pPr lvl="0" algn="just"/>
            <a:r>
              <a:rPr lang="fr-FR" b="1" dirty="0"/>
              <a:t>Promouvoir les commissions culturelles par des cursus courts additionnels</a:t>
            </a:r>
            <a:endParaRPr lang="fr-FR" dirty="0"/>
          </a:p>
          <a:p>
            <a:pPr lvl="0" algn="just"/>
            <a:r>
              <a:rPr lang="fr-FR" b="1" dirty="0"/>
              <a:t>Dynamiser et moderniser  l’offre fédérale en la rendant plus attractive </a:t>
            </a:r>
            <a:endParaRPr lang="fr-FR" dirty="0"/>
          </a:p>
          <a:p>
            <a:pPr marL="0" indent="0" algn="just">
              <a:buNone/>
            </a:pPr>
            <a:endParaRPr lang="fr-FR" dirty="0"/>
          </a:p>
        </p:txBody>
      </p:sp>
    </p:spTree>
    <p:extLst>
      <p:ext uri="{BB962C8B-B14F-4D97-AF65-F5344CB8AC3E}">
        <p14:creationId xmlns:p14="http://schemas.microsoft.com/office/powerpoint/2010/main" val="38421543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534939" y="1654229"/>
            <a:ext cx="9220200" cy="688921"/>
          </a:xfrm>
        </p:spPr>
        <p:txBody>
          <a:bodyPr>
            <a:normAutofit fontScale="90000"/>
          </a:bodyPr>
          <a:lstStyle/>
          <a:p>
            <a:r>
              <a:rPr lang="fr-FR" b="1" u="sng" dirty="0"/>
              <a:t>Les réglages de base pour la photo </a:t>
            </a:r>
          </a:p>
        </p:txBody>
      </p:sp>
      <p:sp>
        <p:nvSpPr>
          <p:cNvPr id="2" name="Espace réservé du contenu 1"/>
          <p:cNvSpPr>
            <a:spLocks noGrp="1"/>
          </p:cNvSpPr>
          <p:nvPr>
            <p:ph idx="1"/>
          </p:nvPr>
        </p:nvSpPr>
        <p:spPr>
          <a:xfrm>
            <a:off x="826216" y="2488351"/>
            <a:ext cx="10828301" cy="4016952"/>
          </a:xfrm>
        </p:spPr>
        <p:txBody>
          <a:bodyPr>
            <a:normAutofit fontScale="92500" lnSpcReduction="20000"/>
          </a:bodyPr>
          <a:lstStyle/>
          <a:p>
            <a:r>
              <a:rPr lang="fr-FR" dirty="0" smtClean="0">
                <a:solidFill>
                  <a:srgbClr val="FF0000"/>
                </a:solidFill>
              </a:rPr>
              <a:t>Le mode </a:t>
            </a:r>
            <a:r>
              <a:rPr lang="fr-FR" b="1" cap="small" dirty="0" smtClean="0">
                <a:solidFill>
                  <a:srgbClr val="FF0000"/>
                </a:solidFill>
              </a:rPr>
              <a:t>AUTO</a:t>
            </a:r>
            <a:r>
              <a:rPr lang="fr-FR" dirty="0" smtClean="0">
                <a:solidFill>
                  <a:srgbClr val="FF0000"/>
                </a:solidFill>
              </a:rPr>
              <a:t> est à éviter en photo sous-marine</a:t>
            </a:r>
            <a:r>
              <a:rPr lang="fr-FR" dirty="0" smtClean="0"/>
              <a:t>.</a:t>
            </a:r>
          </a:p>
          <a:p>
            <a:r>
              <a:rPr lang="fr-FR" dirty="0"/>
              <a:t>P</a:t>
            </a:r>
            <a:r>
              <a:rPr lang="fr-FR" dirty="0" smtClean="0"/>
              <a:t>our une satisfaction </a:t>
            </a:r>
            <a:r>
              <a:rPr lang="fr-FR" dirty="0"/>
              <a:t>immédiate</a:t>
            </a:r>
            <a:r>
              <a:rPr lang="fr-FR" dirty="0" smtClean="0"/>
              <a:t>, utiliser </a:t>
            </a:r>
            <a:r>
              <a:rPr lang="fr-FR" dirty="0"/>
              <a:t>le mode </a:t>
            </a:r>
            <a:r>
              <a:rPr lang="fr-FR" b="1" dirty="0" smtClean="0"/>
              <a:t>P</a:t>
            </a:r>
            <a:r>
              <a:rPr lang="fr-FR" dirty="0" smtClean="0"/>
              <a:t> « Programme</a:t>
            </a:r>
            <a:r>
              <a:rPr lang="fr-FR" dirty="0"/>
              <a:t> </a:t>
            </a:r>
            <a:r>
              <a:rPr lang="fr-FR" dirty="0" smtClean="0"/>
              <a:t>» L’appareil </a:t>
            </a:r>
            <a:r>
              <a:rPr lang="fr-FR" dirty="0"/>
              <a:t>va </a:t>
            </a:r>
            <a:r>
              <a:rPr lang="fr-FR" dirty="0" smtClean="0"/>
              <a:t>déterminer seul </a:t>
            </a:r>
            <a:r>
              <a:rPr lang="fr-FR" dirty="0"/>
              <a:t>la vitesse et </a:t>
            </a:r>
            <a:r>
              <a:rPr lang="fr-FR" dirty="0" smtClean="0"/>
              <a:t>l’ouverture et vous permet de choisir sensibilité et balance des blancs.</a:t>
            </a:r>
            <a:endParaRPr lang="fr-FR" dirty="0"/>
          </a:p>
          <a:p>
            <a:r>
              <a:rPr lang="fr-FR" dirty="0"/>
              <a:t>P</a:t>
            </a:r>
            <a:r>
              <a:rPr lang="fr-FR" dirty="0" smtClean="0"/>
              <a:t>our </a:t>
            </a:r>
            <a:r>
              <a:rPr lang="fr-FR" dirty="0"/>
              <a:t>une meilleure compréhension de la photographie et plus d’autonomie utiliser le mode </a:t>
            </a:r>
            <a:r>
              <a:rPr lang="fr-FR" b="1" dirty="0" smtClean="0"/>
              <a:t>M</a:t>
            </a:r>
            <a:r>
              <a:rPr lang="fr-FR" dirty="0" smtClean="0"/>
              <a:t> </a:t>
            </a:r>
            <a:r>
              <a:rPr lang="fr-FR" dirty="0"/>
              <a:t>« Manuel ».                                                           </a:t>
            </a:r>
            <a:endParaRPr lang="fr-FR" dirty="0" smtClean="0"/>
          </a:p>
          <a:p>
            <a:pPr lvl="1"/>
            <a:r>
              <a:rPr lang="fr-FR" dirty="0" smtClean="0"/>
              <a:t>Un </a:t>
            </a:r>
            <a:r>
              <a:rPr lang="fr-FR" dirty="0"/>
              <a:t>conseil de préréglage :  vitesse 1/60s  - ouverture </a:t>
            </a:r>
            <a:r>
              <a:rPr lang="fr-FR" i="1" dirty="0"/>
              <a:t>f </a:t>
            </a:r>
            <a:r>
              <a:rPr lang="fr-FR" dirty="0"/>
              <a:t>8 -  iso 200</a:t>
            </a:r>
          </a:p>
          <a:p>
            <a:r>
              <a:rPr lang="fr-FR" dirty="0"/>
              <a:t>L</a:t>
            </a:r>
            <a:r>
              <a:rPr lang="fr-FR" dirty="0" smtClean="0"/>
              <a:t>a </a:t>
            </a:r>
            <a:r>
              <a:rPr lang="fr-FR" dirty="0"/>
              <a:t>balance des blancs « mode nuageux » </a:t>
            </a:r>
          </a:p>
          <a:p>
            <a:r>
              <a:rPr lang="fr-FR" dirty="0" err="1"/>
              <a:t>A</a:t>
            </a:r>
            <a:r>
              <a:rPr lang="fr-FR" dirty="0" err="1" smtClean="0"/>
              <a:t>uto</a:t>
            </a:r>
            <a:r>
              <a:rPr lang="fr-FR" dirty="0" err="1"/>
              <a:t>-focus</a:t>
            </a:r>
            <a:r>
              <a:rPr lang="fr-FR" dirty="0"/>
              <a:t> automatique</a:t>
            </a:r>
          </a:p>
          <a:p>
            <a:r>
              <a:rPr lang="fr-FR" dirty="0"/>
              <a:t>U</a:t>
            </a:r>
            <a:r>
              <a:rPr lang="fr-FR" dirty="0" smtClean="0"/>
              <a:t>ne </a:t>
            </a:r>
            <a:r>
              <a:rPr lang="fr-FR" dirty="0"/>
              <a:t>fois l’image cadrée, faire une demi-pression sur le déclencheur, attendre que le collimateur de visée change de couleur puis finir le déclenchement.</a:t>
            </a:r>
          </a:p>
        </p:txBody>
      </p:sp>
    </p:spTree>
    <p:extLst>
      <p:ext uri="{BB962C8B-B14F-4D97-AF65-F5344CB8AC3E}">
        <p14:creationId xmlns:p14="http://schemas.microsoft.com/office/powerpoint/2010/main" val="42422228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521878" y="1654229"/>
            <a:ext cx="9220200" cy="688921"/>
          </a:xfrm>
        </p:spPr>
        <p:txBody>
          <a:bodyPr>
            <a:normAutofit fontScale="90000"/>
          </a:bodyPr>
          <a:lstStyle/>
          <a:p>
            <a:r>
              <a:rPr lang="fr-FR" b="1" u="sng" dirty="0"/>
              <a:t>Les réglages de base pour la vidéo</a:t>
            </a:r>
          </a:p>
        </p:txBody>
      </p:sp>
      <p:sp>
        <p:nvSpPr>
          <p:cNvPr id="2" name="Espace réservé du contenu 1"/>
          <p:cNvSpPr>
            <a:spLocks noGrp="1"/>
          </p:cNvSpPr>
          <p:nvPr>
            <p:ph idx="1"/>
          </p:nvPr>
        </p:nvSpPr>
        <p:spPr>
          <a:xfrm>
            <a:off x="826216" y="2488350"/>
            <a:ext cx="10828301" cy="4204549"/>
          </a:xfrm>
        </p:spPr>
        <p:txBody>
          <a:bodyPr>
            <a:normAutofit/>
          </a:bodyPr>
          <a:lstStyle/>
          <a:p>
            <a:pPr algn="just"/>
            <a:r>
              <a:rPr lang="fr-FR" sz="2000" dirty="0"/>
              <a:t>« Pal » quand c’est possible correspond à la fréquence électrique française 50 Mhz</a:t>
            </a:r>
          </a:p>
          <a:p>
            <a:pPr algn="just"/>
            <a:r>
              <a:rPr lang="fr-FR" sz="2000" dirty="0"/>
              <a:t>Format 16:9</a:t>
            </a:r>
            <a:r>
              <a:rPr lang="fr-FR" sz="2000" baseline="30000" dirty="0"/>
              <a:t>éme</a:t>
            </a:r>
            <a:r>
              <a:rPr lang="fr-FR" sz="2000" dirty="0"/>
              <a:t> </a:t>
            </a:r>
          </a:p>
          <a:p>
            <a:pPr algn="just"/>
            <a:r>
              <a:rPr lang="fr-FR" sz="2000" dirty="0"/>
              <a:t>le « p » correspond progressif =&gt;images entières</a:t>
            </a:r>
          </a:p>
          <a:p>
            <a:pPr algn="just"/>
            <a:r>
              <a:rPr lang="fr-FR" sz="2000" dirty="0"/>
              <a:t>nombre d’images par seconde </a:t>
            </a:r>
            <a:r>
              <a:rPr lang="fr-FR" sz="2000" i="1" dirty="0"/>
              <a:t>i/s  </a:t>
            </a:r>
            <a:r>
              <a:rPr lang="fr-FR" sz="2000" dirty="0"/>
              <a:t>25 / 50 / 100 quand c’est possible car correspond au Pal</a:t>
            </a:r>
          </a:p>
          <a:p>
            <a:pPr algn="just"/>
            <a:r>
              <a:rPr lang="fr-FR" sz="2000" dirty="0"/>
              <a:t>1080/ 720 Full HD ou 4K si vous disposez de bonnes ressources informatiques</a:t>
            </a:r>
          </a:p>
          <a:p>
            <a:pPr algn="just"/>
            <a:r>
              <a:rPr lang="fr-FR" sz="2000" dirty="0"/>
              <a:t>exposition -1 ou + par rapport au réglage photo et en fonction de l’appareil / conditions de lumière </a:t>
            </a:r>
          </a:p>
          <a:p>
            <a:pPr algn="just"/>
            <a:r>
              <a:rPr lang="fr-FR" sz="2000" dirty="0"/>
              <a:t>désactiver -  zoom numérique –  Wifi et Bluetooth (énergivore et inutile sous l’eau) </a:t>
            </a:r>
          </a:p>
          <a:p>
            <a:pPr algn="just"/>
            <a:r>
              <a:rPr lang="fr-FR" sz="2000" dirty="0"/>
              <a:t>BB éviter le mode automatique. Utiliser le mode nuageux quand c’est possible ou adapter en fonction de la couleur de l’eau ex: 4500K à 5000K eaux bleues  de 5600K à 6000K eaux vertes</a:t>
            </a:r>
          </a:p>
          <a:p>
            <a:pPr algn="just"/>
            <a:r>
              <a:rPr lang="fr-FR" sz="2000" dirty="0"/>
              <a:t>angle de prise de vue Mini Cam – pour que vos sujets ne soient pas perdus dans le décors choisir le plus étroit possible (90°) si proposé par la marque.</a:t>
            </a:r>
          </a:p>
          <a:p>
            <a:pPr marL="0" indent="0" algn="just">
              <a:buNone/>
            </a:pPr>
            <a:endParaRPr lang="fr-FR" sz="2000" dirty="0"/>
          </a:p>
          <a:p>
            <a:pPr algn="just"/>
            <a:endParaRPr lang="fr-FR" sz="2000" dirty="0"/>
          </a:p>
          <a:p>
            <a:pPr algn="just"/>
            <a:endParaRPr lang="fr-FR" sz="2000" dirty="0"/>
          </a:p>
        </p:txBody>
      </p:sp>
    </p:spTree>
    <p:extLst>
      <p:ext uri="{BB962C8B-B14F-4D97-AF65-F5344CB8AC3E}">
        <p14:creationId xmlns:p14="http://schemas.microsoft.com/office/powerpoint/2010/main" val="28545438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521879" y="1654229"/>
            <a:ext cx="9220200" cy="688921"/>
          </a:xfrm>
        </p:spPr>
        <p:txBody>
          <a:bodyPr>
            <a:normAutofit fontScale="90000"/>
          </a:bodyPr>
          <a:lstStyle/>
          <a:p>
            <a:r>
              <a:rPr lang="fr-FR" b="1" u="sng" dirty="0"/>
              <a:t>Les caissons et accessoires</a:t>
            </a:r>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41210" y="3413481"/>
            <a:ext cx="735442" cy="719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Image 5" descr="APN +BMPCC + MiniCam + phares.jpg">
            <a:extLst>
              <a:ext uri="{FF2B5EF4-FFF2-40B4-BE49-F238E27FC236}">
                <a16:creationId xmlns:a16="http://schemas.microsoft.com/office/drawing/2014/main" xmlns="" id="{8B4E5D49-424C-2A97-A371-1E93B7684399}"/>
              </a:ext>
            </a:extLst>
          </p:cNvPr>
          <p:cNvPicPr>
            <a:picLocks noChangeAspect="1"/>
          </p:cNvPicPr>
          <p:nvPr/>
        </p:nvPicPr>
        <p:blipFill>
          <a:blip r:embed="rId4"/>
          <a:srcRect/>
          <a:stretch>
            <a:fillRect/>
          </a:stretch>
        </p:blipFill>
        <p:spPr bwMode="auto">
          <a:xfrm>
            <a:off x="4784035" y="2641848"/>
            <a:ext cx="7011368" cy="3939867"/>
          </a:xfrm>
          <a:prstGeom prst="rect">
            <a:avLst/>
          </a:prstGeom>
          <a:noFill/>
          <a:ln w="9525">
            <a:noFill/>
            <a:miter lim="800000"/>
            <a:headEnd/>
            <a:tailEnd/>
          </a:ln>
          <a:effectLst>
            <a:glow rad="101600">
              <a:schemeClr val="accent1">
                <a:lumMod val="60000"/>
                <a:lumOff val="40000"/>
                <a:alpha val="75000"/>
              </a:schemeClr>
            </a:glow>
          </a:effectLst>
        </p:spPr>
      </p:pic>
      <p:pic>
        <p:nvPicPr>
          <p:cNvPr id="5" name="Image 4">
            <a:extLst>
              <a:ext uri="{FF2B5EF4-FFF2-40B4-BE49-F238E27FC236}">
                <a16:creationId xmlns:a16="http://schemas.microsoft.com/office/drawing/2014/main" xmlns="" id="{10F27F08-1D8B-5573-B77D-FC2542860732}"/>
              </a:ext>
            </a:extLst>
          </p:cNvPr>
          <p:cNvPicPr>
            <a:picLocks noChangeAspect="1"/>
          </p:cNvPicPr>
          <p:nvPr/>
        </p:nvPicPr>
        <p:blipFill>
          <a:blip r:embed="rId5"/>
          <a:stretch>
            <a:fillRect/>
          </a:stretch>
        </p:blipFill>
        <p:spPr>
          <a:xfrm>
            <a:off x="396597" y="2448614"/>
            <a:ext cx="2572672" cy="2132145"/>
          </a:xfrm>
          <a:prstGeom prst="rect">
            <a:avLst/>
          </a:prstGeom>
        </p:spPr>
      </p:pic>
      <p:pic>
        <p:nvPicPr>
          <p:cNvPr id="8" name="Image 7">
            <a:extLst>
              <a:ext uri="{FF2B5EF4-FFF2-40B4-BE49-F238E27FC236}">
                <a16:creationId xmlns:a16="http://schemas.microsoft.com/office/drawing/2014/main" xmlns="" id="{61A2C653-D87B-B07E-3671-BD12CE420E65}"/>
              </a:ext>
            </a:extLst>
          </p:cNvPr>
          <p:cNvPicPr>
            <a:picLocks noChangeAspect="1"/>
          </p:cNvPicPr>
          <p:nvPr/>
        </p:nvPicPr>
        <p:blipFill>
          <a:blip r:embed="rId6"/>
          <a:stretch>
            <a:fillRect/>
          </a:stretch>
        </p:blipFill>
        <p:spPr>
          <a:xfrm>
            <a:off x="2936620" y="5203771"/>
            <a:ext cx="1524967" cy="1103167"/>
          </a:xfrm>
          <a:prstGeom prst="rect">
            <a:avLst/>
          </a:prstGeom>
        </p:spPr>
      </p:pic>
      <p:pic>
        <p:nvPicPr>
          <p:cNvPr id="9" name="Picture 5">
            <a:extLst>
              <a:ext uri="{FF2B5EF4-FFF2-40B4-BE49-F238E27FC236}">
                <a16:creationId xmlns:a16="http://schemas.microsoft.com/office/drawing/2014/main" xmlns="" id="{155D146A-4228-FAF7-F279-C3AF0411C43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6597" y="4764395"/>
            <a:ext cx="2217576"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703294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521880" y="1654229"/>
            <a:ext cx="6914490" cy="688921"/>
          </a:xfrm>
        </p:spPr>
        <p:txBody>
          <a:bodyPr>
            <a:normAutofit fontScale="90000"/>
          </a:bodyPr>
          <a:lstStyle/>
          <a:p>
            <a:r>
              <a:rPr lang="fr-FR" b="1" u="sng" dirty="0"/>
              <a:t>La préparation du matériel    </a:t>
            </a:r>
          </a:p>
        </p:txBody>
      </p:sp>
      <p:sp>
        <p:nvSpPr>
          <p:cNvPr id="2" name="Espace réservé du contenu 1"/>
          <p:cNvSpPr>
            <a:spLocks noGrp="1"/>
          </p:cNvSpPr>
          <p:nvPr>
            <p:ph idx="1"/>
          </p:nvPr>
        </p:nvSpPr>
        <p:spPr>
          <a:xfrm>
            <a:off x="684327" y="2262748"/>
            <a:ext cx="8839817" cy="3685354"/>
          </a:xfrm>
        </p:spPr>
        <p:txBody>
          <a:bodyPr>
            <a:normAutofit/>
          </a:bodyPr>
          <a:lstStyle/>
          <a:p>
            <a:pPr algn="just"/>
            <a:r>
              <a:rPr lang="fr-FR" sz="1800" dirty="0"/>
              <a:t>Vérifier l’état général de votre caisson, fissures, charnières, boutons…</a:t>
            </a:r>
          </a:p>
          <a:p>
            <a:pPr algn="just"/>
            <a:r>
              <a:rPr lang="fr-FR" sz="1800" dirty="0" smtClean="0"/>
              <a:t>Vérifier </a:t>
            </a:r>
            <a:r>
              <a:rPr lang="fr-FR" sz="1800" dirty="0"/>
              <a:t>l’état du joint et de son emplacement : propreté, le nettoyer pour retirer toutes les salissures ( sel, sable, peluches, cheveux…)</a:t>
            </a:r>
          </a:p>
          <a:p>
            <a:pPr algn="just"/>
            <a:r>
              <a:rPr lang="fr-FR" sz="1800" dirty="0"/>
              <a:t>P</a:t>
            </a:r>
            <a:r>
              <a:rPr lang="fr-FR" sz="1800" dirty="0" smtClean="0"/>
              <a:t>our </a:t>
            </a:r>
            <a:r>
              <a:rPr lang="fr-FR" sz="1800" dirty="0"/>
              <a:t>sortir le joint de son logement utiliser une carte, votre licence fera l’affaire !</a:t>
            </a:r>
          </a:p>
          <a:p>
            <a:pPr algn="just"/>
            <a:r>
              <a:rPr lang="fr-FR" sz="1800" dirty="0"/>
              <a:t>S</a:t>
            </a:r>
            <a:r>
              <a:rPr lang="fr-FR" sz="1800" dirty="0" smtClean="0"/>
              <a:t>i </a:t>
            </a:r>
            <a:r>
              <a:rPr lang="fr-FR" sz="1800" dirty="0"/>
              <a:t>votre caisson est équipé d’un joint plat, pas besoin de le graisser, par contre graisser le joint torique avec de la graisse silicone fournie par le fabricant</a:t>
            </a:r>
          </a:p>
          <a:p>
            <a:pPr algn="just"/>
            <a:r>
              <a:rPr lang="fr-FR" sz="1800" dirty="0"/>
              <a:t>V</a:t>
            </a:r>
            <a:r>
              <a:rPr lang="fr-FR" sz="1800" dirty="0" smtClean="0"/>
              <a:t>érifier </a:t>
            </a:r>
            <a:r>
              <a:rPr lang="fr-FR" sz="1800" dirty="0"/>
              <a:t>l’état de propreté de la gorge, la nettoyer au moyen d’un chiffon qui ne peluche pas (type microfibre)</a:t>
            </a:r>
          </a:p>
          <a:p>
            <a:pPr algn="just"/>
            <a:r>
              <a:rPr lang="fr-FR" sz="1800" dirty="0"/>
              <a:t>V</a:t>
            </a:r>
            <a:r>
              <a:rPr lang="fr-FR" sz="1800" dirty="0" smtClean="0"/>
              <a:t>érifier </a:t>
            </a:r>
            <a:r>
              <a:rPr lang="fr-FR" sz="1800" dirty="0"/>
              <a:t>l’état de propreté de l’optique – appareil et caisson</a:t>
            </a:r>
          </a:p>
        </p:txBody>
      </p:sp>
      <p:pic>
        <p:nvPicPr>
          <p:cNvPr id="4" name="Image 3">
            <a:extLst>
              <a:ext uri="{FF2B5EF4-FFF2-40B4-BE49-F238E27FC236}">
                <a16:creationId xmlns:a16="http://schemas.microsoft.com/office/drawing/2014/main" xmlns="" id="{B94A9841-351E-7CD2-1964-5D21D93CB59A}"/>
              </a:ext>
            </a:extLst>
          </p:cNvPr>
          <p:cNvPicPr>
            <a:picLocks noChangeAspect="1"/>
          </p:cNvPicPr>
          <p:nvPr/>
        </p:nvPicPr>
        <p:blipFill>
          <a:blip r:embed="rId2"/>
          <a:stretch>
            <a:fillRect/>
          </a:stretch>
        </p:blipFill>
        <p:spPr>
          <a:xfrm>
            <a:off x="9595471" y="1401805"/>
            <a:ext cx="2374982" cy="1428419"/>
          </a:xfrm>
          <a:prstGeom prst="rect">
            <a:avLst/>
          </a:prstGeom>
        </p:spPr>
      </p:pic>
      <p:pic>
        <p:nvPicPr>
          <p:cNvPr id="5" name="Image 4">
            <a:extLst>
              <a:ext uri="{FF2B5EF4-FFF2-40B4-BE49-F238E27FC236}">
                <a16:creationId xmlns:a16="http://schemas.microsoft.com/office/drawing/2014/main" xmlns="" id="{EBAAA204-909F-5D31-6381-10B9194860C4}"/>
              </a:ext>
            </a:extLst>
          </p:cNvPr>
          <p:cNvPicPr>
            <a:picLocks noChangeAspect="1"/>
          </p:cNvPicPr>
          <p:nvPr/>
        </p:nvPicPr>
        <p:blipFill>
          <a:blip r:embed="rId3"/>
          <a:stretch>
            <a:fillRect/>
          </a:stretch>
        </p:blipFill>
        <p:spPr>
          <a:xfrm>
            <a:off x="6433146" y="5247464"/>
            <a:ext cx="2427075" cy="1363888"/>
          </a:xfrm>
          <a:prstGeom prst="rect">
            <a:avLst/>
          </a:prstGeom>
        </p:spPr>
      </p:pic>
      <p:pic>
        <p:nvPicPr>
          <p:cNvPr id="7" name="Image 6">
            <a:extLst>
              <a:ext uri="{FF2B5EF4-FFF2-40B4-BE49-F238E27FC236}">
                <a16:creationId xmlns:a16="http://schemas.microsoft.com/office/drawing/2014/main" xmlns="" id="{77CB645A-9A55-F99C-5874-AD79606DCB1F}"/>
              </a:ext>
            </a:extLst>
          </p:cNvPr>
          <p:cNvPicPr>
            <a:picLocks noChangeAspect="1"/>
          </p:cNvPicPr>
          <p:nvPr/>
        </p:nvPicPr>
        <p:blipFill>
          <a:blip r:embed="rId4"/>
          <a:stretch>
            <a:fillRect/>
          </a:stretch>
        </p:blipFill>
        <p:spPr>
          <a:xfrm>
            <a:off x="9595471" y="3313567"/>
            <a:ext cx="2539414" cy="1428420"/>
          </a:xfrm>
          <a:prstGeom prst="rect">
            <a:avLst/>
          </a:prstGeom>
        </p:spPr>
      </p:pic>
      <p:pic>
        <p:nvPicPr>
          <p:cNvPr id="8" name="Image 11" descr="autre joint caisson APN.jpg">
            <a:extLst>
              <a:ext uri="{FF2B5EF4-FFF2-40B4-BE49-F238E27FC236}">
                <a16:creationId xmlns:a16="http://schemas.microsoft.com/office/drawing/2014/main" xmlns="" id="{29BE1132-3270-2903-597F-C760F7100983}"/>
              </a:ext>
            </a:extLst>
          </p:cNvPr>
          <p:cNvPicPr>
            <a:picLocks noChangeAspect="1"/>
          </p:cNvPicPr>
          <p:nvPr/>
        </p:nvPicPr>
        <p:blipFill>
          <a:blip r:embed="rId5"/>
          <a:srcRect/>
          <a:stretch>
            <a:fillRect/>
          </a:stretch>
        </p:blipFill>
        <p:spPr bwMode="auto">
          <a:xfrm>
            <a:off x="613000" y="5326648"/>
            <a:ext cx="2262192" cy="1271641"/>
          </a:xfrm>
          <a:prstGeom prst="rect">
            <a:avLst/>
          </a:prstGeom>
          <a:noFill/>
          <a:ln w="9525">
            <a:noFill/>
            <a:miter lim="800000"/>
            <a:headEnd/>
            <a:tailEnd/>
          </a:ln>
          <a:effectLst>
            <a:glow rad="101600">
              <a:schemeClr val="accent1">
                <a:lumMod val="60000"/>
                <a:lumOff val="40000"/>
                <a:alpha val="75000"/>
              </a:schemeClr>
            </a:glow>
          </a:effectLst>
        </p:spPr>
      </p:pic>
      <p:pic>
        <p:nvPicPr>
          <p:cNvPr id="10" name="Image 8" descr="graissage du joint.jpg">
            <a:extLst>
              <a:ext uri="{FF2B5EF4-FFF2-40B4-BE49-F238E27FC236}">
                <a16:creationId xmlns:a16="http://schemas.microsoft.com/office/drawing/2014/main" xmlns="" id="{C25681D3-0153-9DC1-8193-6B89CAB2876D}"/>
              </a:ext>
            </a:extLst>
          </p:cNvPr>
          <p:cNvPicPr>
            <a:picLocks noChangeAspect="1"/>
          </p:cNvPicPr>
          <p:nvPr/>
        </p:nvPicPr>
        <p:blipFill>
          <a:blip r:embed="rId6"/>
          <a:srcRect/>
          <a:stretch>
            <a:fillRect/>
          </a:stretch>
        </p:blipFill>
        <p:spPr bwMode="auto">
          <a:xfrm>
            <a:off x="3841301" y="5293587"/>
            <a:ext cx="1917554" cy="1271641"/>
          </a:xfrm>
          <a:prstGeom prst="rect">
            <a:avLst/>
          </a:prstGeom>
          <a:noFill/>
          <a:ln w="9525">
            <a:noFill/>
            <a:miter lim="800000"/>
            <a:headEnd/>
            <a:tailEnd/>
          </a:ln>
          <a:effectLst>
            <a:glow rad="101600">
              <a:schemeClr val="accent1">
                <a:lumMod val="60000"/>
                <a:lumOff val="40000"/>
                <a:alpha val="75000"/>
              </a:schemeClr>
            </a:glow>
          </a:effectLst>
        </p:spPr>
      </p:pic>
      <p:pic>
        <p:nvPicPr>
          <p:cNvPr id="11" name="Image 9" descr="mise en place du joint.jpg">
            <a:extLst>
              <a:ext uri="{FF2B5EF4-FFF2-40B4-BE49-F238E27FC236}">
                <a16:creationId xmlns:a16="http://schemas.microsoft.com/office/drawing/2014/main" xmlns="" id="{2C54FFCD-4B3E-3E88-E2E5-CF4B60A3D035}"/>
              </a:ext>
            </a:extLst>
          </p:cNvPr>
          <p:cNvPicPr>
            <a:picLocks noChangeAspect="1"/>
          </p:cNvPicPr>
          <p:nvPr/>
        </p:nvPicPr>
        <p:blipFill>
          <a:blip r:embed="rId7"/>
          <a:srcRect/>
          <a:stretch>
            <a:fillRect/>
          </a:stretch>
        </p:blipFill>
        <p:spPr bwMode="auto">
          <a:xfrm>
            <a:off x="9984148" y="5185980"/>
            <a:ext cx="1597628" cy="1412309"/>
          </a:xfrm>
          <a:prstGeom prst="rect">
            <a:avLst/>
          </a:prstGeom>
          <a:noFill/>
          <a:ln w="9525">
            <a:noFill/>
            <a:miter lim="800000"/>
            <a:headEnd/>
            <a:tailEnd/>
          </a:ln>
          <a:effectLst>
            <a:glow rad="101600">
              <a:schemeClr val="accent1">
                <a:lumMod val="60000"/>
                <a:lumOff val="40000"/>
                <a:alpha val="75000"/>
              </a:schemeClr>
            </a:glow>
          </a:effectLst>
        </p:spPr>
      </p:pic>
    </p:spTree>
    <p:extLst>
      <p:ext uri="{BB962C8B-B14F-4D97-AF65-F5344CB8AC3E}">
        <p14:creationId xmlns:p14="http://schemas.microsoft.com/office/powerpoint/2010/main" val="39502770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548641" y="1458286"/>
            <a:ext cx="10933612" cy="631771"/>
          </a:xfrm>
        </p:spPr>
        <p:txBody>
          <a:bodyPr>
            <a:normAutofit fontScale="90000"/>
          </a:bodyPr>
          <a:lstStyle/>
          <a:p>
            <a:r>
              <a:rPr lang="fr-FR" b="1" u="sng" dirty="0"/>
              <a:t>Quelques conseils :</a:t>
            </a:r>
          </a:p>
        </p:txBody>
      </p:sp>
      <p:sp>
        <p:nvSpPr>
          <p:cNvPr id="2" name="Espace réservé du contenu 1"/>
          <p:cNvSpPr>
            <a:spLocks noGrp="1"/>
          </p:cNvSpPr>
          <p:nvPr>
            <p:ph idx="1"/>
          </p:nvPr>
        </p:nvSpPr>
        <p:spPr>
          <a:xfrm>
            <a:off x="684328" y="2090057"/>
            <a:ext cx="9217318" cy="4184619"/>
          </a:xfrm>
        </p:spPr>
        <p:txBody>
          <a:bodyPr>
            <a:normAutofit lnSpcReduction="10000"/>
          </a:bodyPr>
          <a:lstStyle/>
          <a:p>
            <a:pPr marL="0" indent="0" algn="ctr">
              <a:buNone/>
            </a:pPr>
            <a:r>
              <a:rPr lang="fr-FR" sz="1800" b="1" dirty="0"/>
              <a:t>Mise à l’eau - retour de plongée - entretien du matériel</a:t>
            </a:r>
            <a:endParaRPr lang="fr-FR" sz="1800" dirty="0"/>
          </a:p>
          <a:p>
            <a:pPr algn="just"/>
            <a:r>
              <a:rPr lang="fr-FR" sz="1800" dirty="0"/>
              <a:t>A</a:t>
            </a:r>
            <a:r>
              <a:rPr lang="fr-FR" sz="1800" dirty="0" smtClean="0"/>
              <a:t>près </a:t>
            </a:r>
            <a:r>
              <a:rPr lang="fr-FR" sz="1800" dirty="0"/>
              <a:t>fermeture du caisson vérifier l’étanchéité (bassine – piscine)</a:t>
            </a:r>
          </a:p>
          <a:p>
            <a:pPr algn="just"/>
            <a:r>
              <a:rPr lang="fr-FR" sz="1800" dirty="0"/>
              <a:t>E</a:t>
            </a:r>
            <a:r>
              <a:rPr lang="fr-FR" sz="1800" dirty="0" smtClean="0"/>
              <a:t>viter </a:t>
            </a:r>
            <a:r>
              <a:rPr lang="fr-FR" sz="1800" dirty="0"/>
              <a:t>de sauter avec son caisson et de le mettre  au pendeur </a:t>
            </a:r>
          </a:p>
          <a:p>
            <a:pPr algn="just"/>
            <a:r>
              <a:rPr lang="fr-FR" sz="1800" dirty="0"/>
              <a:t>A</a:t>
            </a:r>
            <a:r>
              <a:rPr lang="fr-FR" sz="1800" dirty="0" smtClean="0"/>
              <a:t>u </a:t>
            </a:r>
            <a:r>
              <a:rPr lang="fr-FR" sz="1800" dirty="0"/>
              <a:t>retour de la plongée le faire récupérer, le remettre dans une  caisse ou dans une </a:t>
            </a:r>
            <a:r>
              <a:rPr lang="fr-FR" sz="1800" dirty="0" smtClean="0"/>
              <a:t>glacière et </a:t>
            </a:r>
            <a:r>
              <a:rPr lang="fr-FR" sz="1800" dirty="0"/>
              <a:t>le protéger du </a:t>
            </a:r>
            <a:r>
              <a:rPr lang="fr-FR" sz="1800" dirty="0" smtClean="0"/>
              <a:t>soleil</a:t>
            </a:r>
            <a:endParaRPr lang="fr-FR" sz="1800" dirty="0"/>
          </a:p>
          <a:p>
            <a:pPr algn="just"/>
            <a:r>
              <a:rPr lang="fr-FR" sz="1800" dirty="0"/>
              <a:t>R</a:t>
            </a:r>
            <a:r>
              <a:rPr lang="fr-FR" sz="1800" dirty="0" smtClean="0"/>
              <a:t>incer </a:t>
            </a:r>
            <a:r>
              <a:rPr lang="fr-FR" sz="1800" dirty="0"/>
              <a:t>à l’eau douce, bien le sécher avant de l’ouvrir</a:t>
            </a:r>
          </a:p>
          <a:p>
            <a:pPr algn="just"/>
            <a:r>
              <a:rPr lang="fr-FR" sz="1800" dirty="0"/>
              <a:t>S</a:t>
            </a:r>
            <a:r>
              <a:rPr lang="fr-FR" sz="1800" dirty="0" smtClean="0"/>
              <a:t>ortir </a:t>
            </a:r>
            <a:r>
              <a:rPr lang="fr-FR" sz="1800" dirty="0"/>
              <a:t>votre caméra </a:t>
            </a:r>
            <a:r>
              <a:rPr lang="fr-FR" sz="1800" dirty="0" smtClean="0"/>
              <a:t>ou votre APN et </a:t>
            </a:r>
            <a:r>
              <a:rPr lang="fr-FR" sz="1800" dirty="0"/>
              <a:t>refermer le caisson surtout si vous êtes en milieu humide</a:t>
            </a:r>
          </a:p>
          <a:p>
            <a:pPr algn="just"/>
            <a:r>
              <a:rPr lang="fr-FR" sz="1800" dirty="0"/>
              <a:t>M</a:t>
            </a:r>
            <a:r>
              <a:rPr lang="fr-FR" sz="1800" dirty="0" smtClean="0"/>
              <a:t>ettre </a:t>
            </a:r>
            <a:r>
              <a:rPr lang="fr-FR" sz="1800" dirty="0"/>
              <a:t>les batteries en charge rapidement</a:t>
            </a:r>
          </a:p>
          <a:p>
            <a:pPr algn="just"/>
            <a:r>
              <a:rPr lang="fr-FR" sz="1800" dirty="0" smtClean="0"/>
              <a:t>Si </a:t>
            </a:r>
            <a:r>
              <a:rPr lang="fr-FR" sz="1800" dirty="0"/>
              <a:t>transport en avion, ne pas le mettre en soute, retirer le joint du caisson ou ne pas le fermer</a:t>
            </a:r>
          </a:p>
          <a:p>
            <a:pPr algn="just"/>
            <a:r>
              <a:rPr lang="fr-FR" sz="1800" dirty="0"/>
              <a:t>D</a:t>
            </a:r>
            <a:r>
              <a:rPr lang="fr-FR" sz="1800" dirty="0" smtClean="0"/>
              <a:t>e </a:t>
            </a:r>
            <a:r>
              <a:rPr lang="fr-FR" sz="1800" dirty="0"/>
              <a:t>retour chez vous, faire un rinçage et laisser </a:t>
            </a:r>
            <a:r>
              <a:rPr lang="fr-FR" sz="1800" dirty="0" smtClean="0"/>
              <a:t>tremper 24h, </a:t>
            </a:r>
            <a:r>
              <a:rPr lang="fr-FR" sz="1800" dirty="0"/>
              <a:t>si votre eau est très calcaire rajouter du vinaigre blanc ou quelques gouttes de produit vaisselle. Le sécher correctement et </a:t>
            </a:r>
            <a:r>
              <a:rPr lang="fr-FR" sz="1800" dirty="0" smtClean="0"/>
              <a:t>le ranger </a:t>
            </a:r>
            <a:r>
              <a:rPr lang="fr-FR" sz="1800" dirty="0"/>
              <a:t>à l’abri de la lumière. </a:t>
            </a:r>
          </a:p>
          <a:p>
            <a:pPr algn="just"/>
            <a:r>
              <a:rPr lang="fr-FR" sz="1800" dirty="0"/>
              <a:t>si l’hivernage est long retirer les joints .</a:t>
            </a:r>
          </a:p>
        </p:txBody>
      </p:sp>
    </p:spTree>
    <p:extLst>
      <p:ext uri="{BB962C8B-B14F-4D97-AF65-F5344CB8AC3E}">
        <p14:creationId xmlns:p14="http://schemas.microsoft.com/office/powerpoint/2010/main" val="30700103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521879" y="1654229"/>
            <a:ext cx="6966316" cy="688921"/>
          </a:xfrm>
        </p:spPr>
        <p:txBody>
          <a:bodyPr>
            <a:normAutofit fontScale="90000"/>
          </a:bodyPr>
          <a:lstStyle/>
          <a:p>
            <a:r>
              <a:rPr lang="fr-FR" b="1" u="sng" dirty="0"/>
              <a:t>Conseils pratiques en vidéo </a:t>
            </a:r>
            <a:r>
              <a:rPr lang="fr-FR" b="1" u="sng" dirty="0" err="1"/>
              <a:t>sub</a:t>
            </a:r>
            <a:endParaRPr lang="fr-FR" b="1" u="sng" dirty="0"/>
          </a:p>
        </p:txBody>
      </p:sp>
      <p:sp>
        <p:nvSpPr>
          <p:cNvPr id="2" name="Espace réservé du contenu 1"/>
          <p:cNvSpPr>
            <a:spLocks noGrp="1"/>
          </p:cNvSpPr>
          <p:nvPr>
            <p:ph idx="1"/>
          </p:nvPr>
        </p:nvSpPr>
        <p:spPr>
          <a:xfrm>
            <a:off x="484907" y="2327565"/>
            <a:ext cx="10850499" cy="4320370"/>
          </a:xfrm>
        </p:spPr>
        <p:txBody>
          <a:bodyPr>
            <a:normAutofit fontScale="62500" lnSpcReduction="20000"/>
          </a:bodyPr>
          <a:lstStyle/>
          <a:p>
            <a:pPr marL="0" indent="0">
              <a:buNone/>
            </a:pPr>
            <a:endParaRPr lang="fr-FR" sz="2000" dirty="0"/>
          </a:p>
          <a:p>
            <a:pPr marL="0" indent="0" algn="just">
              <a:buNone/>
            </a:pPr>
            <a:r>
              <a:rPr lang="fr-FR" b="1" dirty="0"/>
              <a:t>La stabilité </a:t>
            </a:r>
            <a:r>
              <a:rPr lang="fr-FR" dirty="0"/>
              <a:t>: concerne à la fois celle du vidéaste et celle des plans.</a:t>
            </a:r>
          </a:p>
          <a:p>
            <a:pPr marL="0" indent="0" algn="just">
              <a:buNone/>
            </a:pPr>
            <a:r>
              <a:rPr lang="fr-FR" dirty="0"/>
              <a:t> Les caméras, les APN et les </a:t>
            </a:r>
            <a:r>
              <a:rPr lang="fr-FR" dirty="0" err="1" smtClean="0"/>
              <a:t>MiniCam</a:t>
            </a:r>
            <a:r>
              <a:rPr lang="fr-FR" dirty="0" smtClean="0"/>
              <a:t>  </a:t>
            </a:r>
            <a:r>
              <a:rPr lang="fr-FR" dirty="0"/>
              <a:t>n’ont pas toujours de stabilisateur d’image.</a:t>
            </a:r>
          </a:p>
          <a:p>
            <a:pPr marL="0" indent="0" algn="just">
              <a:buNone/>
            </a:pPr>
            <a:r>
              <a:rPr lang="fr-FR" dirty="0"/>
              <a:t> Le grand angle peut atténuer ce manque, mais on ne filme pas toujours en grand angle.</a:t>
            </a:r>
          </a:p>
          <a:p>
            <a:pPr marL="0" indent="0" algn="just">
              <a:lnSpc>
                <a:spcPct val="120000"/>
              </a:lnSpc>
              <a:buNone/>
            </a:pPr>
            <a:endParaRPr lang="fr-FR" dirty="0"/>
          </a:p>
          <a:p>
            <a:pPr algn="just">
              <a:lnSpc>
                <a:spcPct val="120000"/>
              </a:lnSpc>
            </a:pPr>
            <a:r>
              <a:rPr lang="fr-FR" dirty="0"/>
              <a:t>Le plongeur vidéaste se stabilisera comme il l’a appris lors de sa formation technique grâce à un bon lestage, le poumon </a:t>
            </a:r>
            <a:r>
              <a:rPr lang="fr-FR" dirty="0" smtClean="0"/>
              <a:t>ballast, </a:t>
            </a:r>
            <a:r>
              <a:rPr lang="fr-FR" dirty="0"/>
              <a:t>l’utilisation de son gilet stabilisateur et au besoin des points d’appuis légers - choisis pour ne pas « casser ».</a:t>
            </a:r>
          </a:p>
          <a:p>
            <a:pPr algn="just">
              <a:lnSpc>
                <a:spcPct val="120000"/>
              </a:lnSpc>
            </a:pPr>
            <a:r>
              <a:rPr lang="fr-FR" dirty="0"/>
              <a:t>Les </a:t>
            </a:r>
            <a:r>
              <a:rPr lang="fr-FR" dirty="0" err="1" smtClean="0"/>
              <a:t>MiniCam</a:t>
            </a:r>
            <a:r>
              <a:rPr lang="fr-FR" dirty="0" smtClean="0"/>
              <a:t> </a:t>
            </a:r>
            <a:r>
              <a:rPr lang="fr-FR" dirty="0"/>
              <a:t>ou les APN compact sont  légers, ils ne devraient pas perturber le lestage.</a:t>
            </a:r>
          </a:p>
          <a:p>
            <a:pPr algn="just">
              <a:lnSpc>
                <a:spcPct val="120000"/>
              </a:lnSpc>
            </a:pPr>
            <a:r>
              <a:rPr lang="fr-FR" dirty="0"/>
              <a:t>Pour la stabilité des images, la vigilance s’impose car le risque de bougé est très important avec ce type de matériel car hyper léger.  L’utilisation d’une platine agrémentée de deux poignées est vivement recommandée.</a:t>
            </a:r>
          </a:p>
          <a:p>
            <a:pPr algn="just">
              <a:lnSpc>
                <a:spcPct val="120000"/>
              </a:lnSpc>
            </a:pPr>
            <a:r>
              <a:rPr lang="fr-FR" dirty="0"/>
              <a:t>En mouvement vous pouvez vous servir du courant pour un déplacement plus </a:t>
            </a:r>
            <a:r>
              <a:rPr lang="fr-FR" dirty="0" smtClean="0"/>
              <a:t>fluide en se calant </a:t>
            </a:r>
            <a:r>
              <a:rPr lang="fr-FR" dirty="0"/>
              <a:t>sur le courant !</a:t>
            </a:r>
          </a:p>
        </p:txBody>
      </p:sp>
    </p:spTree>
    <p:extLst>
      <p:ext uri="{BB962C8B-B14F-4D97-AF65-F5344CB8AC3E}">
        <p14:creationId xmlns:p14="http://schemas.microsoft.com/office/powerpoint/2010/main" val="18248381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548641" y="1458286"/>
            <a:ext cx="10933612" cy="631771"/>
          </a:xfrm>
        </p:spPr>
        <p:txBody>
          <a:bodyPr>
            <a:normAutofit fontScale="90000"/>
          </a:bodyPr>
          <a:lstStyle/>
          <a:p>
            <a:r>
              <a:rPr lang="fr-FR" b="1" u="sng" dirty="0"/>
              <a:t>Les bases du cadrage </a:t>
            </a:r>
          </a:p>
        </p:txBody>
      </p:sp>
      <p:sp>
        <p:nvSpPr>
          <p:cNvPr id="2" name="Espace réservé du contenu 1"/>
          <p:cNvSpPr>
            <a:spLocks noGrp="1"/>
          </p:cNvSpPr>
          <p:nvPr>
            <p:ph idx="1"/>
          </p:nvPr>
        </p:nvSpPr>
        <p:spPr>
          <a:xfrm>
            <a:off x="684328" y="2090057"/>
            <a:ext cx="7621472" cy="4564743"/>
          </a:xfrm>
        </p:spPr>
        <p:txBody>
          <a:bodyPr>
            <a:normAutofit/>
          </a:bodyPr>
          <a:lstStyle/>
          <a:p>
            <a:pPr marL="0" indent="0">
              <a:buNone/>
            </a:pPr>
            <a:r>
              <a:rPr lang="fr-FR" sz="1800" b="1" dirty="0"/>
              <a:t> « Ce n’est pas la main qui fait le tableau, c’est l’œil »   Renoir</a:t>
            </a:r>
          </a:p>
          <a:p>
            <a:endParaRPr lang="fr-FR" sz="1800" dirty="0"/>
          </a:p>
          <a:p>
            <a:r>
              <a:rPr lang="fr-FR" sz="1800" b="1" dirty="0"/>
              <a:t>Notre œil ‘’lit’’ </a:t>
            </a:r>
            <a:r>
              <a:rPr lang="fr-FR" sz="1800" dirty="0"/>
              <a:t>une image en partant du coin supérieur gauche pour terminer à l’opposé dans le coin inferieur droit, un peu comme un </a:t>
            </a:r>
            <a:r>
              <a:rPr lang="fr-FR" sz="1800" b="1" dirty="0"/>
              <a:t>Z</a:t>
            </a:r>
            <a:r>
              <a:rPr lang="fr-FR" sz="1800" dirty="0"/>
              <a:t>.</a:t>
            </a:r>
          </a:p>
          <a:p>
            <a:r>
              <a:rPr lang="fr-FR" sz="1800" dirty="0"/>
              <a:t>Notre œil va s’arrêter sur des </a:t>
            </a:r>
            <a:r>
              <a:rPr lang="fr-FR" sz="1800" b="1" dirty="0"/>
              <a:t>points particuliers </a:t>
            </a:r>
            <a:r>
              <a:rPr lang="fr-FR" sz="1800" dirty="0"/>
              <a:t>de l’image du fait de la présence d’éléments attractifs.</a:t>
            </a:r>
          </a:p>
          <a:p>
            <a:r>
              <a:rPr lang="fr-FR" sz="1800" dirty="0"/>
              <a:t>La règle des 1/3: placer les éléments important de l’image sur les </a:t>
            </a:r>
            <a:r>
              <a:rPr lang="fr-FR" sz="1800" b="1" dirty="0"/>
              <a:t>lignes verticales </a:t>
            </a:r>
            <a:r>
              <a:rPr lang="fr-FR" sz="1800" dirty="0"/>
              <a:t>et/ou </a:t>
            </a:r>
            <a:r>
              <a:rPr lang="fr-FR" sz="1800" b="1" dirty="0"/>
              <a:t>horizontales</a:t>
            </a:r>
            <a:r>
              <a:rPr lang="fr-FR" sz="1800" dirty="0"/>
              <a:t> qui coupent l’image au tiers. A leurs croisements apparaissent </a:t>
            </a:r>
            <a:r>
              <a:rPr lang="fr-FR" sz="1800" b="1" dirty="0"/>
              <a:t>les 4 points forts </a:t>
            </a:r>
            <a:r>
              <a:rPr lang="fr-FR" sz="1800" dirty="0"/>
              <a:t>! Votre sujet aura d’autant plus d’impact qu’il se situe sur un de ces points forts.</a:t>
            </a:r>
          </a:p>
          <a:p>
            <a:r>
              <a:rPr lang="fr-FR" sz="1800" b="1" dirty="0"/>
              <a:t>En photographie, </a:t>
            </a:r>
            <a:r>
              <a:rPr lang="fr-FR" sz="1800" dirty="0"/>
              <a:t>éviter de centrer votre sujet! Déplacez-vous en arrière ou en avant pour faire entrer ou sortir des éléments.</a:t>
            </a:r>
          </a:p>
          <a:p>
            <a:r>
              <a:rPr lang="fr-FR" sz="1800" b="1" dirty="0"/>
              <a:t>En vidéo</a:t>
            </a:r>
            <a:r>
              <a:rPr lang="fr-FR" sz="1800" dirty="0"/>
              <a:t>, centrer un sujet en mouvement n’est pas interdit ! Car on aura à gérer et anticiper son déplacement dans le cadre.</a:t>
            </a:r>
          </a:p>
        </p:txBody>
      </p:sp>
      <p:pic>
        <p:nvPicPr>
          <p:cNvPr id="10" name="Picture 3" descr="D:\Documents\valerie\monitorat photo\10  notions elementaires de composition de l'image niveau 1\photos shema composition de l'image niveau 1\lecturez.png">
            <a:extLst>
              <a:ext uri="{FF2B5EF4-FFF2-40B4-BE49-F238E27FC236}">
                <a16:creationId xmlns:a16="http://schemas.microsoft.com/office/drawing/2014/main" xmlns="" id="{4BB1EFA0-3B4B-1F16-847A-850247B21597}"/>
              </a:ext>
            </a:extLst>
          </p:cNvPr>
          <p:cNvPicPr>
            <a:picLocks noChangeAspect="1" noChangeArrowheads="1"/>
          </p:cNvPicPr>
          <p:nvPr/>
        </p:nvPicPr>
        <p:blipFill>
          <a:blip r:embed="rId2" cstate="screen"/>
          <a:srcRect/>
          <a:stretch>
            <a:fillRect/>
          </a:stretch>
        </p:blipFill>
        <p:spPr bwMode="auto">
          <a:xfrm>
            <a:off x="8740188" y="1913833"/>
            <a:ext cx="3028950" cy="2295525"/>
          </a:xfrm>
          <a:prstGeom prst="rect">
            <a:avLst/>
          </a:prstGeom>
          <a:noFill/>
        </p:spPr>
      </p:pic>
      <p:pic>
        <p:nvPicPr>
          <p:cNvPr id="11" name="Picture 4" descr="D:\Documents\valerie\monitorat photo\10  notions elementaires de composition de l'image niveau 1\photos shema composition de l'image niveau 1\points-forts.png">
            <a:extLst>
              <a:ext uri="{FF2B5EF4-FFF2-40B4-BE49-F238E27FC236}">
                <a16:creationId xmlns:a16="http://schemas.microsoft.com/office/drawing/2014/main" xmlns="" id="{062A2AB3-B1EF-D978-71A2-FF9690370547}"/>
              </a:ext>
            </a:extLst>
          </p:cNvPr>
          <p:cNvPicPr>
            <a:picLocks noChangeAspect="1" noChangeArrowheads="1"/>
          </p:cNvPicPr>
          <p:nvPr/>
        </p:nvPicPr>
        <p:blipFill>
          <a:blip r:embed="rId3" cstate="screen"/>
          <a:srcRect/>
          <a:stretch>
            <a:fillRect/>
          </a:stretch>
        </p:blipFill>
        <p:spPr bwMode="auto">
          <a:xfrm>
            <a:off x="8886428" y="4385284"/>
            <a:ext cx="3028950" cy="2295525"/>
          </a:xfrm>
          <a:prstGeom prst="rect">
            <a:avLst/>
          </a:prstGeom>
          <a:noFill/>
        </p:spPr>
      </p:pic>
    </p:spTree>
    <p:extLst>
      <p:ext uri="{BB962C8B-B14F-4D97-AF65-F5344CB8AC3E}">
        <p14:creationId xmlns:p14="http://schemas.microsoft.com/office/powerpoint/2010/main" val="9909400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548641" y="1458286"/>
            <a:ext cx="10933612" cy="631771"/>
          </a:xfrm>
        </p:spPr>
        <p:txBody>
          <a:bodyPr>
            <a:normAutofit fontScale="90000"/>
          </a:bodyPr>
          <a:lstStyle/>
          <a:p>
            <a:r>
              <a:rPr lang="fr-FR" b="1" u="sng" dirty="0"/>
              <a:t>Les bases du cadrage suite </a:t>
            </a:r>
          </a:p>
        </p:txBody>
      </p:sp>
      <p:sp>
        <p:nvSpPr>
          <p:cNvPr id="4" name="Espace réservé du contenu 6">
            <a:extLst>
              <a:ext uri="{FF2B5EF4-FFF2-40B4-BE49-F238E27FC236}">
                <a16:creationId xmlns:a16="http://schemas.microsoft.com/office/drawing/2014/main" xmlns="" id="{0F3BB930-E384-ED50-550D-0A80248EEAC9}"/>
              </a:ext>
            </a:extLst>
          </p:cNvPr>
          <p:cNvSpPr txBox="1">
            <a:spLocks/>
          </p:cNvSpPr>
          <p:nvPr/>
        </p:nvSpPr>
        <p:spPr>
          <a:xfrm>
            <a:off x="645949" y="3703929"/>
            <a:ext cx="6374684" cy="3141212"/>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FR" sz="1800" dirty="0"/>
          </a:p>
          <a:p>
            <a:r>
              <a:rPr lang="fr-FR" sz="1800" dirty="0"/>
              <a:t>Placer les lignes horizontales (l’arrière plan par exemple) majeures le long d’un des deux axes horizontaux.</a:t>
            </a:r>
          </a:p>
          <a:p>
            <a:r>
              <a:rPr lang="fr-FR" sz="1800" dirty="0"/>
              <a:t>Placer les lignes verticales majeures le long des deux axes verticaux.</a:t>
            </a:r>
          </a:p>
          <a:p>
            <a:r>
              <a:rPr lang="fr-FR" sz="1800" dirty="0"/>
              <a:t>Placer votre sujet sur une de ces lignes, ou à une de leurs intersections (points forts)</a:t>
            </a:r>
          </a:p>
          <a:p>
            <a:r>
              <a:rPr lang="fr-FR" sz="1800" b="1" dirty="0"/>
              <a:t>Pour résumer, il faut éviter de couper l’image en deux.</a:t>
            </a:r>
          </a:p>
          <a:p>
            <a:endParaRPr lang="fr-FR" dirty="0"/>
          </a:p>
        </p:txBody>
      </p:sp>
      <p:pic>
        <p:nvPicPr>
          <p:cNvPr id="9" name="Image 8" descr="photo points forts2 bis-lr.jpg">
            <a:extLst>
              <a:ext uri="{FF2B5EF4-FFF2-40B4-BE49-F238E27FC236}">
                <a16:creationId xmlns:a16="http://schemas.microsoft.com/office/drawing/2014/main" xmlns="" id="{0CAABF28-3A2F-09B1-E20B-75CA18CD5BEA}"/>
              </a:ext>
            </a:extLst>
          </p:cNvPr>
          <p:cNvPicPr>
            <a:picLocks noChangeAspect="1"/>
          </p:cNvPicPr>
          <p:nvPr/>
        </p:nvPicPr>
        <p:blipFill>
          <a:blip r:embed="rId2" cstate="screen"/>
          <a:stretch>
            <a:fillRect/>
          </a:stretch>
        </p:blipFill>
        <p:spPr>
          <a:xfrm>
            <a:off x="8428180" y="1518573"/>
            <a:ext cx="3162184" cy="2371638"/>
          </a:xfrm>
          <a:prstGeom prst="rect">
            <a:avLst/>
          </a:prstGeom>
        </p:spPr>
      </p:pic>
      <p:pic>
        <p:nvPicPr>
          <p:cNvPr id="12" name="Image 11" descr="photo points forts2-lr.jpg">
            <a:extLst>
              <a:ext uri="{FF2B5EF4-FFF2-40B4-BE49-F238E27FC236}">
                <a16:creationId xmlns:a16="http://schemas.microsoft.com/office/drawing/2014/main" xmlns="" id="{A457BF18-CD4F-4E19-7F2A-3331D7036DF8}"/>
              </a:ext>
            </a:extLst>
          </p:cNvPr>
          <p:cNvPicPr>
            <a:picLocks noChangeAspect="1"/>
          </p:cNvPicPr>
          <p:nvPr/>
        </p:nvPicPr>
        <p:blipFill>
          <a:blip r:embed="rId3" cstate="screen"/>
          <a:stretch>
            <a:fillRect/>
          </a:stretch>
        </p:blipFill>
        <p:spPr>
          <a:xfrm>
            <a:off x="8441216" y="4096001"/>
            <a:ext cx="3149148" cy="2361861"/>
          </a:xfrm>
          <a:prstGeom prst="rect">
            <a:avLst/>
          </a:prstGeom>
        </p:spPr>
      </p:pic>
      <p:pic>
        <p:nvPicPr>
          <p:cNvPr id="13" name="Picture 2" descr="D:\Documents\valerie\monitorat photo\10  notions elementaires de composition de l'image niveau 1\photos shema composition de l'image niveau 1\20171018_143628.jpg">
            <a:extLst>
              <a:ext uri="{FF2B5EF4-FFF2-40B4-BE49-F238E27FC236}">
                <a16:creationId xmlns:a16="http://schemas.microsoft.com/office/drawing/2014/main" xmlns="" id="{64940C89-171E-E974-CE3E-390618A439C8}"/>
              </a:ext>
            </a:extLst>
          </p:cNvPr>
          <p:cNvPicPr>
            <a:picLocks noChangeAspect="1" noChangeArrowheads="1"/>
          </p:cNvPicPr>
          <p:nvPr/>
        </p:nvPicPr>
        <p:blipFill>
          <a:blip r:embed="rId4" cstate="screen"/>
          <a:srcRect/>
          <a:stretch>
            <a:fillRect/>
          </a:stretch>
        </p:blipFill>
        <p:spPr bwMode="auto">
          <a:xfrm>
            <a:off x="2912118" y="2229545"/>
            <a:ext cx="2598897" cy="1474383"/>
          </a:xfrm>
          <a:prstGeom prst="rect">
            <a:avLst/>
          </a:prstGeom>
          <a:noFill/>
        </p:spPr>
      </p:pic>
    </p:spTree>
    <p:extLst>
      <p:ext uri="{BB962C8B-B14F-4D97-AF65-F5344CB8AC3E}">
        <p14:creationId xmlns:p14="http://schemas.microsoft.com/office/powerpoint/2010/main" val="1856872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548641" y="1458286"/>
            <a:ext cx="10933612" cy="631771"/>
          </a:xfrm>
        </p:spPr>
        <p:txBody>
          <a:bodyPr>
            <a:normAutofit fontScale="90000"/>
          </a:bodyPr>
          <a:lstStyle/>
          <a:p>
            <a:r>
              <a:rPr lang="fr-FR" b="1" u="sng" dirty="0"/>
              <a:t>Les bases du cadrage et de la PDV en vidéo</a:t>
            </a:r>
          </a:p>
        </p:txBody>
      </p:sp>
      <p:sp>
        <p:nvSpPr>
          <p:cNvPr id="4" name="Espace réservé du contenu 6">
            <a:extLst>
              <a:ext uri="{FF2B5EF4-FFF2-40B4-BE49-F238E27FC236}">
                <a16:creationId xmlns:a16="http://schemas.microsoft.com/office/drawing/2014/main" xmlns="" id="{0F3BB930-E384-ED50-550D-0A80248EEAC9}"/>
              </a:ext>
            </a:extLst>
          </p:cNvPr>
          <p:cNvSpPr txBox="1">
            <a:spLocks/>
          </p:cNvSpPr>
          <p:nvPr/>
        </p:nvSpPr>
        <p:spPr>
          <a:xfrm>
            <a:off x="645948" y="1833947"/>
            <a:ext cx="10457481" cy="2933997"/>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FR" sz="1800" dirty="0"/>
          </a:p>
          <a:p>
            <a:r>
              <a:rPr lang="fr-FR" sz="1800" dirty="0"/>
              <a:t>En vidéo le cadre </a:t>
            </a:r>
            <a:r>
              <a:rPr lang="fr-FR" sz="1800" dirty="0" smtClean="0"/>
              <a:t>est </a:t>
            </a:r>
            <a:r>
              <a:rPr lang="fr-FR" sz="1800" dirty="0"/>
              <a:t>en 16:9</a:t>
            </a:r>
            <a:r>
              <a:rPr lang="fr-FR" sz="1800" baseline="30000" dirty="0"/>
              <a:t>ème</a:t>
            </a:r>
            <a:r>
              <a:rPr lang="fr-FR" sz="1800" dirty="0"/>
              <a:t> et à l’horizontale, beaucoup moins souple qu’en photo.</a:t>
            </a:r>
          </a:p>
          <a:p>
            <a:r>
              <a:rPr lang="fr-FR" sz="1800" dirty="0"/>
              <a:t>Il </a:t>
            </a:r>
            <a:r>
              <a:rPr lang="fr-FR" sz="1800" dirty="0" smtClean="0"/>
              <a:t>faut </a:t>
            </a:r>
            <a:r>
              <a:rPr lang="fr-FR" sz="1800" dirty="0"/>
              <a:t>varier les différents types de plans dans l’objectif d’un montage dynamique. Large – Moyen – Rapproché – illustrations ci dessous</a:t>
            </a:r>
          </a:p>
          <a:p>
            <a:r>
              <a:rPr lang="fr-FR" sz="1800" dirty="0"/>
              <a:t>Il </a:t>
            </a:r>
            <a:r>
              <a:rPr lang="fr-FR" sz="1800" dirty="0" smtClean="0"/>
              <a:t>faut </a:t>
            </a:r>
            <a:r>
              <a:rPr lang="fr-FR" sz="1800" dirty="0"/>
              <a:t>toujours anticiper le mouvement de l’animal ou du plongeur afin de le garder dans le cadre, si il sort le laisser sortir </a:t>
            </a:r>
            <a:r>
              <a:rPr lang="fr-FR" sz="1800" dirty="0" smtClean="0"/>
              <a:t>complétement avant </a:t>
            </a:r>
            <a:r>
              <a:rPr lang="fr-FR" sz="1800" dirty="0"/>
              <a:t>de couper (sortie de champ)</a:t>
            </a:r>
          </a:p>
          <a:p>
            <a:r>
              <a:rPr lang="fr-FR" sz="1800" b="1" dirty="0"/>
              <a:t>Attention à ne pas abuser du traveling – des panoramiques  - du zoom </a:t>
            </a:r>
          </a:p>
          <a:p>
            <a:r>
              <a:rPr lang="fr-FR" sz="1800" b="1" dirty="0"/>
              <a:t>NB</a:t>
            </a:r>
            <a:r>
              <a:rPr lang="fr-FR" sz="1800" dirty="0"/>
              <a:t> La durée d’un plan varie de 10 secondes maximum pour un plan </a:t>
            </a:r>
            <a:r>
              <a:rPr lang="fr-FR" sz="1800" dirty="0" smtClean="0"/>
              <a:t>fixe et </a:t>
            </a:r>
            <a:r>
              <a:rPr lang="fr-FR" sz="1800" dirty="0"/>
              <a:t>plus si c’est une scène de </a:t>
            </a:r>
            <a:r>
              <a:rPr lang="fr-FR" sz="1800" dirty="0" smtClean="0"/>
              <a:t>vie que l’on </a:t>
            </a:r>
            <a:r>
              <a:rPr lang="fr-FR" sz="1800" dirty="0"/>
              <a:t>filmera dans son intégralité. </a:t>
            </a:r>
          </a:p>
          <a:p>
            <a:endParaRPr lang="fr-FR" sz="1800" b="1" dirty="0"/>
          </a:p>
          <a:p>
            <a:endParaRPr lang="fr-FR" sz="1800" dirty="0"/>
          </a:p>
          <a:p>
            <a:endParaRPr lang="fr-FR" sz="1800" dirty="0"/>
          </a:p>
          <a:p>
            <a:endParaRPr lang="fr-FR" sz="1800" dirty="0"/>
          </a:p>
        </p:txBody>
      </p:sp>
      <p:pic>
        <p:nvPicPr>
          <p:cNvPr id="5" name="Image 4" descr="Une image contenant nageant, nature, bleu, récif&#10;&#10;Description générée automatiquement">
            <a:extLst>
              <a:ext uri="{FF2B5EF4-FFF2-40B4-BE49-F238E27FC236}">
                <a16:creationId xmlns:a16="http://schemas.microsoft.com/office/drawing/2014/main" xmlns="" id="{76417EDE-965E-12F9-FD20-BE48FC50A2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364" y="4604654"/>
            <a:ext cx="3676924" cy="2068506"/>
          </a:xfrm>
          <a:prstGeom prst="rect">
            <a:avLst/>
          </a:prstGeom>
        </p:spPr>
      </p:pic>
      <p:pic>
        <p:nvPicPr>
          <p:cNvPr id="7" name="Image 6" descr="Une image contenant nageant, fond marin&#10;&#10;Description générée automatiquement">
            <a:extLst>
              <a:ext uri="{FF2B5EF4-FFF2-40B4-BE49-F238E27FC236}">
                <a16:creationId xmlns:a16="http://schemas.microsoft.com/office/drawing/2014/main" xmlns="" id="{117462F7-5EB7-AF59-B23B-014FF3E92A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9642" y="4604654"/>
            <a:ext cx="3676924" cy="2067289"/>
          </a:xfrm>
          <a:prstGeom prst="rect">
            <a:avLst/>
          </a:prstGeom>
        </p:spPr>
      </p:pic>
      <p:pic>
        <p:nvPicPr>
          <p:cNvPr id="12" name="Image 11" descr="Une image contenant nageant, fond marin&#10;&#10;Description générée automatiquement">
            <a:extLst>
              <a:ext uri="{FF2B5EF4-FFF2-40B4-BE49-F238E27FC236}">
                <a16:creationId xmlns:a16="http://schemas.microsoft.com/office/drawing/2014/main" xmlns="" id="{9F483B32-F7A0-98EA-8CC2-EAF8D807CE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02920" y="4603673"/>
            <a:ext cx="3676924" cy="2068270"/>
          </a:xfrm>
          <a:prstGeom prst="rect">
            <a:avLst/>
          </a:prstGeom>
        </p:spPr>
      </p:pic>
    </p:spTree>
    <p:extLst>
      <p:ext uri="{BB962C8B-B14F-4D97-AF65-F5344CB8AC3E}">
        <p14:creationId xmlns:p14="http://schemas.microsoft.com/office/powerpoint/2010/main" val="36306791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6"/>
          <p:cNvSpPr>
            <a:spLocks noGrp="1"/>
          </p:cNvSpPr>
          <p:nvPr>
            <p:ph idx="1"/>
          </p:nvPr>
        </p:nvSpPr>
        <p:spPr>
          <a:xfrm>
            <a:off x="838201" y="1849690"/>
            <a:ext cx="7734299" cy="4614447"/>
          </a:xfrm>
        </p:spPr>
        <p:txBody>
          <a:bodyPr>
            <a:normAutofit fontScale="92500"/>
          </a:bodyPr>
          <a:lstStyle/>
          <a:p>
            <a:r>
              <a:rPr lang="fr-FR" dirty="0"/>
              <a:t>Attention aux particules qui renvoient la lumière</a:t>
            </a:r>
          </a:p>
          <a:p>
            <a:pPr lvl="1"/>
            <a:r>
              <a:rPr lang="fr-FR" dirty="0"/>
              <a:t>Éviter d’utiliser une source d’éclairage en eau trop chargée</a:t>
            </a:r>
          </a:p>
          <a:p>
            <a:r>
              <a:rPr lang="fr-FR" dirty="0"/>
              <a:t>Avec un phare</a:t>
            </a:r>
          </a:p>
          <a:p>
            <a:pPr lvl="1"/>
            <a:r>
              <a:rPr lang="fr-FR" dirty="0"/>
              <a:t>Éclairer avec un angle de 45°</a:t>
            </a:r>
          </a:p>
          <a:p>
            <a:pPr lvl="1"/>
            <a:r>
              <a:rPr lang="fr-FR" dirty="0"/>
              <a:t>Eclairer le premier plan</a:t>
            </a:r>
          </a:p>
          <a:p>
            <a:pPr lvl="1"/>
            <a:r>
              <a:rPr lang="fr-FR" dirty="0"/>
              <a:t>Utiliser un phare vidéo </a:t>
            </a:r>
            <a:r>
              <a:rPr lang="fr-FR" dirty="0" smtClean="0"/>
              <a:t>multi puissance ayant </a:t>
            </a:r>
            <a:r>
              <a:rPr lang="fr-FR" dirty="0"/>
              <a:t>une couverture angulaire au moins égale à celle de votre </a:t>
            </a:r>
            <a:r>
              <a:rPr lang="fr-FR" dirty="0" smtClean="0"/>
              <a:t>objectif</a:t>
            </a:r>
            <a:endParaRPr lang="fr-FR" dirty="0"/>
          </a:p>
          <a:p>
            <a:r>
              <a:rPr lang="fr-FR" dirty="0"/>
              <a:t>Avec un flash interne</a:t>
            </a:r>
          </a:p>
          <a:p>
            <a:pPr lvl="1"/>
            <a:r>
              <a:rPr lang="fr-FR" dirty="0"/>
              <a:t>Attention à la zone d’ombre en photo </a:t>
            </a:r>
            <a:r>
              <a:rPr lang="fr-FR" dirty="0" err="1"/>
              <a:t>proxi</a:t>
            </a:r>
            <a:r>
              <a:rPr lang="fr-FR" dirty="0"/>
              <a:t> ou macro</a:t>
            </a:r>
          </a:p>
          <a:p>
            <a:pPr lvl="1"/>
            <a:r>
              <a:rPr lang="fr-FR" dirty="0"/>
              <a:t>Utiliser une plaquette blanche pour atténuer les </a:t>
            </a:r>
            <a:r>
              <a:rPr lang="fr-FR" dirty="0" smtClean="0"/>
              <a:t>ombres</a:t>
            </a:r>
            <a:endParaRPr lang="fr-FR" dirty="0"/>
          </a:p>
        </p:txBody>
      </p:sp>
      <p:sp>
        <p:nvSpPr>
          <p:cNvPr id="3" name="Titre 2"/>
          <p:cNvSpPr>
            <a:spLocks noGrp="1"/>
          </p:cNvSpPr>
          <p:nvPr>
            <p:ph type="title"/>
          </p:nvPr>
        </p:nvSpPr>
        <p:spPr/>
        <p:txBody>
          <a:bodyPr>
            <a:normAutofit/>
          </a:bodyPr>
          <a:lstStyle/>
          <a:p>
            <a:r>
              <a:rPr lang="fr-FR" u="sng" dirty="0" smtClean="0"/>
              <a:t>Eclairer </a:t>
            </a:r>
            <a:r>
              <a:rPr lang="fr-FR" u="sng" dirty="0"/>
              <a:t>les images</a:t>
            </a:r>
            <a:endParaRPr lang="fr-FR" b="1" u="sng" dirty="0"/>
          </a:p>
        </p:txBody>
      </p:sp>
      <p:sp>
        <p:nvSpPr>
          <p:cNvPr id="4" name="Espace réservé du contenu 6">
            <a:extLst>
              <a:ext uri="{FF2B5EF4-FFF2-40B4-BE49-F238E27FC236}">
                <a16:creationId xmlns:a16="http://schemas.microsoft.com/office/drawing/2014/main" xmlns="" id="{0F3BB930-E384-ED50-550D-0A80248EEAC9}"/>
              </a:ext>
            </a:extLst>
          </p:cNvPr>
          <p:cNvSpPr txBox="1">
            <a:spLocks/>
          </p:cNvSpPr>
          <p:nvPr/>
        </p:nvSpPr>
        <p:spPr>
          <a:xfrm>
            <a:off x="645948" y="2324100"/>
            <a:ext cx="11241252" cy="4394200"/>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fr-FR" sz="2100" dirty="0"/>
          </a:p>
        </p:txBody>
      </p:sp>
      <p:pic>
        <p:nvPicPr>
          <p:cNvPr id="8" name="Image 7" descr="t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88916" y="1793561"/>
            <a:ext cx="2640856" cy="2640856"/>
          </a:xfrm>
          <a:prstGeom prst="rect">
            <a:avLst/>
          </a:prstGeom>
        </p:spPr>
      </p:pic>
      <p:pic>
        <p:nvPicPr>
          <p:cNvPr id="9" name="Espace réservé du contenu 6" descr="z_FINEPIXXP50ORANGE-43.jpg"/>
          <p:cNvPicPr>
            <a:picLocks noChangeAspect="1"/>
          </p:cNvPicPr>
          <p:nvPr/>
        </p:nvPicPr>
        <p:blipFill rotWithShape="1">
          <a:blip r:embed="rId3">
            <a:extLst>
              <a:ext uri="{28A0092B-C50C-407E-A947-70E740481C1C}">
                <a14:useLocalDpi xmlns:a14="http://schemas.microsoft.com/office/drawing/2010/main" val="0"/>
              </a:ext>
            </a:extLst>
          </a:blip>
          <a:srcRect l="-582" r="175"/>
          <a:stretch/>
        </p:blipFill>
        <p:spPr>
          <a:xfrm>
            <a:off x="9165166" y="4350450"/>
            <a:ext cx="2116668" cy="1513127"/>
          </a:xfrm>
          <a:prstGeom prst="rect">
            <a:avLst/>
          </a:prstGeom>
        </p:spPr>
      </p:pic>
    </p:spTree>
    <p:extLst>
      <p:ext uri="{BB962C8B-B14F-4D97-AF65-F5344CB8AC3E}">
        <p14:creationId xmlns:p14="http://schemas.microsoft.com/office/powerpoint/2010/main" val="37976057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2018835" y="1501829"/>
            <a:ext cx="4762965" cy="688921"/>
          </a:xfrm>
        </p:spPr>
        <p:txBody>
          <a:bodyPr>
            <a:normAutofit fontScale="90000"/>
          </a:bodyPr>
          <a:lstStyle/>
          <a:p>
            <a:r>
              <a:rPr lang="fr-FR" b="1" u="sng" dirty="0"/>
              <a:t>Le public concerné</a:t>
            </a:r>
          </a:p>
        </p:txBody>
      </p:sp>
      <p:sp>
        <p:nvSpPr>
          <p:cNvPr id="6" name="Espace réservé du contenu 5"/>
          <p:cNvSpPr>
            <a:spLocks noGrp="1"/>
          </p:cNvSpPr>
          <p:nvPr>
            <p:ph idx="1"/>
          </p:nvPr>
        </p:nvSpPr>
        <p:spPr>
          <a:xfrm>
            <a:off x="807166" y="2751588"/>
            <a:ext cx="10828301" cy="3611112"/>
          </a:xfrm>
        </p:spPr>
        <p:txBody>
          <a:bodyPr>
            <a:normAutofit fontScale="92500" lnSpcReduction="10000"/>
          </a:bodyPr>
          <a:lstStyle/>
          <a:p>
            <a:pPr lvl="0" algn="just"/>
            <a:r>
              <a:rPr lang="fr-FR" b="1" dirty="0"/>
              <a:t>Offre réservée aux pratiquants licenciés</a:t>
            </a:r>
            <a:endParaRPr lang="fr-FR" sz="3200" dirty="0"/>
          </a:p>
          <a:p>
            <a:pPr lvl="0" algn="just"/>
            <a:r>
              <a:rPr lang="fr-FR" b="1" dirty="0"/>
              <a:t>Des animations courtes (1 jour)</a:t>
            </a:r>
            <a:endParaRPr lang="fr-FR" sz="3200" dirty="0"/>
          </a:p>
          <a:p>
            <a:pPr lvl="1" algn="just"/>
            <a:r>
              <a:rPr lang="fr-FR" b="1" dirty="0"/>
              <a:t>Dont ½ journée apports théoriques </a:t>
            </a:r>
            <a:endParaRPr lang="fr-FR" sz="2800" dirty="0"/>
          </a:p>
          <a:p>
            <a:pPr lvl="1" algn="just"/>
            <a:r>
              <a:rPr lang="fr-FR" b="1" dirty="0"/>
              <a:t>Dont ½ journée mise en pratique* </a:t>
            </a:r>
            <a:endParaRPr lang="fr-FR" sz="2800" dirty="0"/>
          </a:p>
          <a:p>
            <a:pPr lvl="0" algn="just"/>
            <a:r>
              <a:rPr lang="fr-FR" b="1" dirty="0"/>
              <a:t>Il ne s’agit pas de formation mais d’animation</a:t>
            </a:r>
            <a:endParaRPr lang="fr-FR" sz="3200" dirty="0"/>
          </a:p>
          <a:p>
            <a:pPr lvl="1" algn="just"/>
            <a:r>
              <a:rPr lang="fr-FR" b="1" dirty="0"/>
              <a:t>Logique d’information (simple et concrète)</a:t>
            </a:r>
            <a:endParaRPr lang="fr-FR" sz="2800" dirty="0"/>
          </a:p>
          <a:p>
            <a:pPr lvl="1" algn="just"/>
            <a:r>
              <a:rPr lang="fr-FR" b="1" dirty="0"/>
              <a:t>Logique d’opérationnalité immédiate (atelier pratique)</a:t>
            </a:r>
            <a:endParaRPr lang="fr-FR" sz="2800" dirty="0"/>
          </a:p>
          <a:p>
            <a:pPr lvl="0" algn="just"/>
            <a:r>
              <a:rPr lang="fr-FR" b="1" dirty="0"/>
              <a:t>Délivrance d’une carte fédérale « PASS … »  </a:t>
            </a:r>
          </a:p>
          <a:p>
            <a:pPr marL="0" lvl="0" indent="0" algn="just">
              <a:buNone/>
            </a:pPr>
            <a:r>
              <a:rPr lang="fr-FR" b="1" dirty="0"/>
              <a:t>Certifiant la compétence acquise</a:t>
            </a:r>
            <a:endParaRPr lang="fr-FR" sz="3200" dirty="0"/>
          </a:p>
          <a:p>
            <a:pPr marL="0" indent="0" algn="just">
              <a:buNone/>
            </a:pPr>
            <a:endParaRPr lang="fr-FR" dirty="0"/>
          </a:p>
        </p:txBody>
      </p:sp>
    </p:spTree>
    <p:extLst>
      <p:ext uri="{BB962C8B-B14F-4D97-AF65-F5344CB8AC3E}">
        <p14:creationId xmlns:p14="http://schemas.microsoft.com/office/powerpoint/2010/main" val="15405208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548641" y="1458286"/>
            <a:ext cx="10933612" cy="631771"/>
          </a:xfrm>
        </p:spPr>
        <p:txBody>
          <a:bodyPr>
            <a:normAutofit fontScale="90000"/>
          </a:bodyPr>
          <a:lstStyle/>
          <a:p>
            <a:r>
              <a:rPr lang="fr-FR" b="1" u="sng" dirty="0"/>
              <a:t>Pour conclure !</a:t>
            </a:r>
          </a:p>
        </p:txBody>
      </p:sp>
      <p:sp>
        <p:nvSpPr>
          <p:cNvPr id="4" name="Espace réservé du contenu 6">
            <a:extLst>
              <a:ext uri="{FF2B5EF4-FFF2-40B4-BE49-F238E27FC236}">
                <a16:creationId xmlns:a16="http://schemas.microsoft.com/office/drawing/2014/main" xmlns="" id="{0F3BB930-E384-ED50-550D-0A80248EEAC9}"/>
              </a:ext>
            </a:extLst>
          </p:cNvPr>
          <p:cNvSpPr txBox="1">
            <a:spLocks/>
          </p:cNvSpPr>
          <p:nvPr/>
        </p:nvSpPr>
        <p:spPr>
          <a:xfrm>
            <a:off x="645948" y="2324100"/>
            <a:ext cx="11241252" cy="4394200"/>
          </a:xfrm>
          <a:prstGeom prst="rect">
            <a:avLst/>
          </a:prstGeom>
        </p:spPr>
        <p:txBody>
          <a:bodyPr vert="horz" lIns="91440" tIns="45720" rIns="91440" bIns="45720" rtlCol="0">
            <a:normAutofit fontScale="77500" lnSpcReduction="2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dirty="0"/>
              <a:t>Sans pour autant avoir l’ambition de devenir un expert, </a:t>
            </a:r>
          </a:p>
          <a:p>
            <a:pPr marL="0" indent="0" algn="ctr">
              <a:buNone/>
            </a:pPr>
            <a:r>
              <a:rPr lang="fr-FR" dirty="0"/>
              <a:t>sachez que les commissions photo – vidéo de la FFESSM</a:t>
            </a:r>
          </a:p>
          <a:p>
            <a:pPr marL="0" indent="0" algn="ctr">
              <a:buNone/>
            </a:pPr>
            <a:r>
              <a:rPr lang="fr-FR" dirty="0"/>
              <a:t> (Clubs, départementale, régionales ou nationale)</a:t>
            </a:r>
          </a:p>
          <a:p>
            <a:pPr marL="0" indent="0" algn="ctr">
              <a:buNone/>
            </a:pPr>
            <a:r>
              <a:rPr lang="fr-FR" dirty="0"/>
              <a:t> approfondissent et complètent toutes les informations que vous venez</a:t>
            </a:r>
          </a:p>
          <a:p>
            <a:pPr marL="0" indent="0" algn="ctr">
              <a:buNone/>
            </a:pPr>
            <a:r>
              <a:rPr lang="fr-FR" dirty="0"/>
              <a:t> d’avoir avec de la théorie et de la pratique.</a:t>
            </a:r>
          </a:p>
          <a:p>
            <a:pPr marL="0" indent="0" algn="ctr">
              <a:buNone/>
            </a:pPr>
            <a:r>
              <a:rPr lang="fr-FR" dirty="0"/>
              <a:t> 3 niveaux de pratiquants en photo et en vidéo y sont  proposés </a:t>
            </a:r>
          </a:p>
          <a:p>
            <a:pPr marL="0" indent="0">
              <a:buNone/>
            </a:pPr>
            <a:endParaRPr lang="fr-FR" sz="3300" b="1" dirty="0"/>
          </a:p>
          <a:p>
            <a:pPr marL="0" indent="0" algn="ctr">
              <a:buNone/>
            </a:pPr>
            <a:r>
              <a:rPr lang="fr-FR" sz="3300" b="1" dirty="0"/>
              <a:t>N’hésitez pas à venir nous voir !</a:t>
            </a:r>
          </a:p>
          <a:p>
            <a:pPr marL="0" indent="0" algn="ctr">
              <a:buNone/>
            </a:pPr>
            <a:endParaRPr lang="fr-FR" b="1" dirty="0"/>
          </a:p>
          <a:p>
            <a:pPr marL="0" indent="0" algn="ctr">
              <a:buNone/>
            </a:pPr>
            <a:r>
              <a:rPr lang="fr-FR" dirty="0">
                <a:hlinkClick r:id="rId2"/>
              </a:rPr>
              <a:t>https://imagesub.ffessm.fr</a:t>
            </a:r>
            <a:endParaRPr lang="fr-FR" dirty="0"/>
          </a:p>
          <a:p>
            <a:pPr marL="0" indent="0" algn="ctr">
              <a:buNone/>
            </a:pPr>
            <a:endParaRPr lang="fr-FR" dirty="0"/>
          </a:p>
          <a:p>
            <a:pPr marL="0" indent="0" algn="ctr">
              <a:buNone/>
            </a:pPr>
            <a:r>
              <a:rPr lang="fr-FR" sz="2100" dirty="0"/>
              <a:t>Sources : </a:t>
            </a:r>
            <a:r>
              <a:rPr lang="fr-FR" sz="2100" dirty="0" err="1"/>
              <a:t>Jean-Lou</a:t>
            </a:r>
            <a:r>
              <a:rPr lang="fr-FR" sz="2100" dirty="0"/>
              <a:t> </a:t>
            </a:r>
            <a:r>
              <a:rPr lang="fr-FR" sz="2100" dirty="0" err="1"/>
              <a:t>Ferreti</a:t>
            </a:r>
            <a:r>
              <a:rPr lang="fr-FR" sz="2100" dirty="0"/>
              <a:t> – Yves </a:t>
            </a:r>
            <a:r>
              <a:rPr lang="fr-FR" sz="2100" dirty="0" err="1"/>
              <a:t>Kapfer</a:t>
            </a:r>
            <a:r>
              <a:rPr lang="fr-FR" sz="2100" dirty="0"/>
              <a:t> - Denis Larvoire et Isabelle Larvoire</a:t>
            </a:r>
          </a:p>
        </p:txBody>
      </p:sp>
    </p:spTree>
    <p:extLst>
      <p:ext uri="{BB962C8B-B14F-4D97-AF65-F5344CB8AC3E}">
        <p14:creationId xmlns:p14="http://schemas.microsoft.com/office/powerpoint/2010/main" val="13603220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669073" y="1616927"/>
            <a:ext cx="11262732" cy="1060760"/>
          </a:xfrm>
        </p:spPr>
        <p:txBody>
          <a:bodyPr>
            <a:normAutofit fontScale="90000"/>
          </a:bodyPr>
          <a:lstStyle/>
          <a:p>
            <a:pPr algn="ctr"/>
            <a:r>
              <a:rPr lang="fr-FR" b="1" u="sng" dirty="0"/>
              <a:t>Les cadres deviennent des animateurs photo-vidéo*</a:t>
            </a:r>
          </a:p>
        </p:txBody>
      </p:sp>
      <p:sp>
        <p:nvSpPr>
          <p:cNvPr id="6" name="Espace réservé du contenu 5"/>
          <p:cNvSpPr>
            <a:spLocks noGrp="1"/>
          </p:cNvSpPr>
          <p:nvPr>
            <p:ph idx="1"/>
          </p:nvPr>
        </p:nvSpPr>
        <p:spPr>
          <a:xfrm>
            <a:off x="807166" y="2484888"/>
            <a:ext cx="10828301" cy="4115204"/>
          </a:xfrm>
        </p:spPr>
        <p:txBody>
          <a:bodyPr>
            <a:noAutofit/>
          </a:bodyPr>
          <a:lstStyle/>
          <a:p>
            <a:pPr lvl="1" algn="just"/>
            <a:r>
              <a:rPr lang="fr-FR" b="1" dirty="0"/>
              <a:t>Les animateurs sont des cadres* de la commission technique ou </a:t>
            </a:r>
            <a:r>
              <a:rPr lang="fr-FR" b="1" dirty="0" smtClean="0"/>
              <a:t>apnée </a:t>
            </a:r>
            <a:r>
              <a:rPr lang="fr-FR" b="1" dirty="0" smtClean="0">
                <a:solidFill>
                  <a:srgbClr val="FF0000"/>
                </a:solidFill>
              </a:rPr>
              <a:t>ou </a:t>
            </a:r>
            <a:r>
              <a:rPr lang="fr-FR" b="1" dirty="0">
                <a:solidFill>
                  <a:srgbClr val="FF0000"/>
                </a:solidFill>
              </a:rPr>
              <a:t>des pratiquants </a:t>
            </a:r>
            <a:r>
              <a:rPr lang="fr-FR" b="1" dirty="0" smtClean="0">
                <a:solidFill>
                  <a:srgbClr val="FF0000"/>
                </a:solidFill>
              </a:rPr>
              <a:t>compétents de la commission culturelle </a:t>
            </a:r>
            <a:r>
              <a:rPr lang="fr-FR" b="1" dirty="0">
                <a:solidFill>
                  <a:srgbClr val="FF0000"/>
                </a:solidFill>
              </a:rPr>
              <a:t>(niveau 2 ou 3)****</a:t>
            </a:r>
            <a:r>
              <a:rPr lang="fr-FR" b="1" dirty="0"/>
              <a:t> </a:t>
            </a:r>
            <a:endParaRPr lang="fr-FR" dirty="0"/>
          </a:p>
          <a:p>
            <a:pPr lvl="1" algn="just"/>
            <a:r>
              <a:rPr lang="fr-FR" b="1" dirty="0"/>
              <a:t>Les animateurs sont formés par les cadres de la commission culturelle </a:t>
            </a:r>
            <a:r>
              <a:rPr lang="fr-FR" b="1" dirty="0" smtClean="0"/>
              <a:t>concernée.</a:t>
            </a:r>
          </a:p>
          <a:p>
            <a:pPr lvl="1" algn="just"/>
            <a:r>
              <a:rPr lang="fr-FR" b="1" dirty="0" smtClean="0"/>
              <a:t> </a:t>
            </a:r>
            <a:r>
              <a:rPr lang="fr-FR" sz="2400" b="1" dirty="0" smtClean="0"/>
              <a:t>Modalité</a:t>
            </a:r>
            <a:r>
              <a:rPr lang="fr-FR" sz="2400" b="1" dirty="0"/>
              <a:t> : participation à une session de formation par un enseignant </a:t>
            </a:r>
            <a:r>
              <a:rPr lang="fr-FR" sz="2400" b="1" dirty="0" smtClean="0"/>
              <a:t>de </a:t>
            </a:r>
            <a:r>
              <a:rPr lang="fr-FR" sz="2400" b="1" dirty="0"/>
              <a:t>la commission culturelle concernée (session club ou CODEP ou COREG)</a:t>
            </a:r>
            <a:endParaRPr lang="fr-FR" sz="2400" dirty="0"/>
          </a:p>
          <a:p>
            <a:pPr lvl="2" algn="just"/>
            <a:r>
              <a:rPr lang="fr-FR" sz="2400" b="1" dirty="0"/>
              <a:t>Cette formation se réalisant en présentiel ou en VISIO* pour la partie théorique 1/2 journée et 1/2 journée en présentiel pour la pratique</a:t>
            </a:r>
          </a:p>
          <a:p>
            <a:pPr lvl="2" algn="just"/>
            <a:r>
              <a:rPr lang="fr-FR" sz="2400" b="1" dirty="0"/>
              <a:t> Un support apprenant est consultable en amont sur site fédéral (30   SLIDES***)</a:t>
            </a:r>
            <a:endParaRPr lang="fr-FR" sz="2400" dirty="0"/>
          </a:p>
          <a:p>
            <a:pPr lvl="1" algn="just"/>
            <a:r>
              <a:rPr lang="fr-FR" b="1" dirty="0"/>
              <a:t>Certification des animateurs à l’issu de la formation (carte fédérale)</a:t>
            </a:r>
            <a:endParaRPr lang="fr-FR" dirty="0"/>
          </a:p>
          <a:p>
            <a:pPr marL="0" indent="0" algn="just">
              <a:buNone/>
            </a:pPr>
            <a:endParaRPr lang="fr-FR" sz="3200" dirty="0"/>
          </a:p>
        </p:txBody>
      </p:sp>
    </p:spTree>
    <p:extLst>
      <p:ext uri="{BB962C8B-B14F-4D97-AF65-F5344CB8AC3E}">
        <p14:creationId xmlns:p14="http://schemas.microsoft.com/office/powerpoint/2010/main" val="6088974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xmlns="" id="{A216A82B-000C-62D3-90DF-E6E7DF52ADE4}"/>
              </a:ext>
            </a:extLst>
          </p:cNvPr>
          <p:cNvSpPr>
            <a:spLocks noGrp="1"/>
          </p:cNvSpPr>
          <p:nvPr>
            <p:ph idx="1"/>
          </p:nvPr>
        </p:nvSpPr>
        <p:spPr>
          <a:xfrm>
            <a:off x="681849" y="2258294"/>
            <a:ext cx="10828301" cy="2349935"/>
          </a:xfrm>
        </p:spPr>
        <p:txBody>
          <a:bodyPr>
            <a:normAutofit fontScale="92500" lnSpcReduction="10000"/>
          </a:bodyPr>
          <a:lstStyle/>
          <a:p>
            <a:r>
              <a:rPr lang="fr-FR" sz="1800" dirty="0"/>
              <a:t>La sécurité en plongée de prise de vue et comportement dans l’eau</a:t>
            </a:r>
          </a:p>
          <a:p>
            <a:r>
              <a:rPr lang="fr-FR" sz="1800" dirty="0"/>
              <a:t>Environnement et protection du milieu</a:t>
            </a:r>
          </a:p>
          <a:p>
            <a:r>
              <a:rPr lang="fr-FR" sz="1800" dirty="0"/>
              <a:t>La lumière et l’eau</a:t>
            </a:r>
          </a:p>
          <a:p>
            <a:r>
              <a:rPr lang="fr-FR" sz="1800" dirty="0"/>
              <a:t>Le matériel de prise de vue</a:t>
            </a:r>
          </a:p>
          <a:p>
            <a:r>
              <a:rPr lang="fr-FR" sz="1800" dirty="0"/>
              <a:t>Préparation et entretien , mise en caisson – vérification – retour de plongée …</a:t>
            </a:r>
          </a:p>
          <a:p>
            <a:r>
              <a:rPr lang="fr-FR" sz="1800" dirty="0"/>
              <a:t>Base du cadrage</a:t>
            </a:r>
          </a:p>
          <a:p>
            <a:r>
              <a:rPr lang="fr-FR" sz="1800" dirty="0"/>
              <a:t>Conseils</a:t>
            </a:r>
            <a:endParaRPr lang="fr-FR" dirty="0"/>
          </a:p>
        </p:txBody>
      </p:sp>
      <p:sp>
        <p:nvSpPr>
          <p:cNvPr id="4" name="Titre 3">
            <a:extLst>
              <a:ext uri="{FF2B5EF4-FFF2-40B4-BE49-F238E27FC236}">
                <a16:creationId xmlns:a16="http://schemas.microsoft.com/office/drawing/2014/main" xmlns="" id="{B29732EC-7298-AB7E-A991-22199A7A7EEF}"/>
              </a:ext>
            </a:extLst>
          </p:cNvPr>
          <p:cNvSpPr>
            <a:spLocks noGrp="1"/>
          </p:cNvSpPr>
          <p:nvPr>
            <p:ph type="title"/>
          </p:nvPr>
        </p:nvSpPr>
        <p:spPr>
          <a:xfrm>
            <a:off x="361485" y="1569373"/>
            <a:ext cx="11297115" cy="688921"/>
          </a:xfrm>
        </p:spPr>
        <p:txBody>
          <a:bodyPr>
            <a:normAutofit fontScale="90000"/>
          </a:bodyPr>
          <a:lstStyle/>
          <a:p>
            <a:r>
              <a:rPr lang="fr-FR" b="1" u="sng" dirty="0"/>
              <a:t>Ce qui est commun aux deux pratiques photo et vidéo</a:t>
            </a:r>
            <a:endParaRPr lang="fr-FR" dirty="0"/>
          </a:p>
        </p:txBody>
      </p:sp>
      <p:sp>
        <p:nvSpPr>
          <p:cNvPr id="3" name="Titre 3">
            <a:extLst>
              <a:ext uri="{FF2B5EF4-FFF2-40B4-BE49-F238E27FC236}">
                <a16:creationId xmlns:a16="http://schemas.microsoft.com/office/drawing/2014/main" xmlns="" id="{40131A60-B2A2-D5C6-F2EB-3CDE4447F73B}"/>
              </a:ext>
            </a:extLst>
          </p:cNvPr>
          <p:cNvSpPr txBox="1">
            <a:spLocks/>
          </p:cNvSpPr>
          <p:nvPr/>
        </p:nvSpPr>
        <p:spPr>
          <a:xfrm>
            <a:off x="361484" y="4491098"/>
            <a:ext cx="10334503" cy="688921"/>
          </a:xfrm>
          <a:prstGeom prst="rect">
            <a:avLst/>
          </a:prstGeom>
        </p:spPr>
        <p:txBody>
          <a:bodyPr vert="horz" lIns="91440" tIns="45720" rIns="91440" bIns="45720" rtlCol="0" anchor="t">
            <a:normAutofit fontScale="97500"/>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fr-FR" b="1" u="sng" dirty="0"/>
              <a:t>Ce qui n’est pas commun</a:t>
            </a:r>
            <a:endParaRPr lang="fr-FR" dirty="0"/>
          </a:p>
        </p:txBody>
      </p:sp>
      <p:sp>
        <p:nvSpPr>
          <p:cNvPr id="5" name="Espace réservé du contenu 1">
            <a:extLst>
              <a:ext uri="{FF2B5EF4-FFF2-40B4-BE49-F238E27FC236}">
                <a16:creationId xmlns:a16="http://schemas.microsoft.com/office/drawing/2014/main" xmlns="" id="{480A0620-E0DF-06DC-D3FC-494F65651943}"/>
              </a:ext>
            </a:extLst>
          </p:cNvPr>
          <p:cNvSpPr txBox="1">
            <a:spLocks/>
          </p:cNvSpPr>
          <p:nvPr/>
        </p:nvSpPr>
        <p:spPr>
          <a:xfrm>
            <a:off x="681848" y="5230440"/>
            <a:ext cx="10828301" cy="155240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dirty="0"/>
              <a:t>Les réglages </a:t>
            </a:r>
          </a:p>
          <a:p>
            <a:r>
              <a:rPr lang="fr-FR" sz="2000" dirty="0"/>
              <a:t>Le format du cadre de prise de vue</a:t>
            </a:r>
          </a:p>
          <a:p>
            <a:r>
              <a:rPr lang="fr-FR" sz="2000" dirty="0"/>
              <a:t>La stabilité en vidéo</a:t>
            </a:r>
          </a:p>
          <a:p>
            <a:r>
              <a:rPr lang="fr-FR" sz="2000" dirty="0"/>
              <a:t>Le mouvement en vidéo</a:t>
            </a:r>
          </a:p>
          <a:p>
            <a:pPr marL="0" indent="0">
              <a:buFont typeface="Arial" panose="020B0604020202020204" pitchFamily="34" charset="0"/>
              <a:buNone/>
            </a:pPr>
            <a:endParaRPr lang="fr-FR" dirty="0"/>
          </a:p>
        </p:txBody>
      </p:sp>
    </p:spTree>
    <p:extLst>
      <p:ext uri="{BB962C8B-B14F-4D97-AF65-F5344CB8AC3E}">
        <p14:creationId xmlns:p14="http://schemas.microsoft.com/office/powerpoint/2010/main" val="95824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xmlns="" id="{A216A82B-000C-62D3-90DF-E6E7DF52ADE4}"/>
              </a:ext>
            </a:extLst>
          </p:cNvPr>
          <p:cNvSpPr>
            <a:spLocks noGrp="1"/>
          </p:cNvSpPr>
          <p:nvPr>
            <p:ph idx="1"/>
          </p:nvPr>
        </p:nvSpPr>
        <p:spPr>
          <a:xfrm>
            <a:off x="681849" y="3253394"/>
            <a:ext cx="10828301" cy="3359280"/>
          </a:xfrm>
        </p:spPr>
        <p:txBody>
          <a:bodyPr>
            <a:normAutofit/>
          </a:bodyPr>
          <a:lstStyle/>
          <a:p>
            <a:r>
              <a:rPr lang="fr-FR" dirty="0"/>
              <a:t>Respect des règles fédérales de sécurité (Code du sport, DP, palanquées, prérogatives des plongeurs, briefing – site, paramètres…) </a:t>
            </a:r>
          </a:p>
          <a:p>
            <a:r>
              <a:rPr lang="fr-FR" dirty="0"/>
              <a:t>Être équilibré , ne pas faire d’apnée pour le plongeur en scaphandre</a:t>
            </a:r>
          </a:p>
          <a:p>
            <a:r>
              <a:rPr lang="fr-FR" dirty="0"/>
              <a:t>Ne pas négliger :  temps, air, binômes , orientation et profondeur</a:t>
            </a:r>
          </a:p>
          <a:p>
            <a:r>
              <a:rPr lang="fr-FR" dirty="0"/>
              <a:t>Aucune image ne justifie un accident</a:t>
            </a:r>
          </a:p>
          <a:p>
            <a:pPr marL="0" indent="0">
              <a:buNone/>
            </a:pPr>
            <a:endParaRPr lang="fr-FR" dirty="0"/>
          </a:p>
        </p:txBody>
      </p:sp>
      <p:sp>
        <p:nvSpPr>
          <p:cNvPr id="4" name="Titre 3">
            <a:extLst>
              <a:ext uri="{FF2B5EF4-FFF2-40B4-BE49-F238E27FC236}">
                <a16:creationId xmlns:a16="http://schemas.microsoft.com/office/drawing/2014/main" xmlns="" id="{B29732EC-7298-AB7E-A991-22199A7A7EEF}"/>
              </a:ext>
            </a:extLst>
          </p:cNvPr>
          <p:cNvSpPr>
            <a:spLocks noGrp="1"/>
          </p:cNvSpPr>
          <p:nvPr>
            <p:ph type="title"/>
          </p:nvPr>
        </p:nvSpPr>
        <p:spPr>
          <a:xfrm>
            <a:off x="361485" y="1569373"/>
            <a:ext cx="10334503" cy="1070703"/>
          </a:xfrm>
        </p:spPr>
        <p:txBody>
          <a:bodyPr>
            <a:normAutofit fontScale="90000"/>
          </a:bodyPr>
          <a:lstStyle/>
          <a:p>
            <a:r>
              <a:rPr lang="fr-FR" b="1" dirty="0"/>
              <a:t>La sécurité en plongée de prise de vue </a:t>
            </a:r>
            <a:br>
              <a:rPr lang="fr-FR" b="1" dirty="0"/>
            </a:br>
            <a:r>
              <a:rPr lang="fr-FR" b="1" dirty="0"/>
              <a:t>Le comportement dans l’eau</a:t>
            </a:r>
            <a:r>
              <a:rPr lang="fr-FR" dirty="0"/>
              <a:t/>
            </a:r>
            <a:br>
              <a:rPr lang="fr-FR" dirty="0"/>
            </a:br>
            <a:endParaRPr lang="fr-FR" dirty="0"/>
          </a:p>
        </p:txBody>
      </p:sp>
    </p:spTree>
    <p:extLst>
      <p:ext uri="{BB962C8B-B14F-4D97-AF65-F5344CB8AC3E}">
        <p14:creationId xmlns:p14="http://schemas.microsoft.com/office/powerpoint/2010/main" val="1865675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xmlns="" id="{A216A82B-000C-62D3-90DF-E6E7DF52ADE4}"/>
              </a:ext>
            </a:extLst>
          </p:cNvPr>
          <p:cNvSpPr>
            <a:spLocks noGrp="1"/>
          </p:cNvSpPr>
          <p:nvPr>
            <p:ph idx="1"/>
          </p:nvPr>
        </p:nvSpPr>
        <p:spPr>
          <a:xfrm>
            <a:off x="681849" y="3253394"/>
            <a:ext cx="10828301" cy="3359280"/>
          </a:xfrm>
        </p:spPr>
        <p:txBody>
          <a:bodyPr>
            <a:normAutofit/>
          </a:bodyPr>
          <a:lstStyle/>
          <a:p>
            <a:r>
              <a:rPr lang="fr-FR" dirty="0"/>
              <a:t>S’informer sur la vie que l’on va rencontrer en immersion</a:t>
            </a:r>
          </a:p>
          <a:p>
            <a:r>
              <a:rPr lang="fr-FR" dirty="0"/>
              <a:t>Ne pas s’écraser au fond</a:t>
            </a:r>
          </a:p>
          <a:p>
            <a:r>
              <a:rPr lang="fr-FR" dirty="0"/>
              <a:t>Ne pas toucher</a:t>
            </a:r>
          </a:p>
          <a:p>
            <a:r>
              <a:rPr lang="fr-FR" dirty="0"/>
              <a:t>Ne pas casser</a:t>
            </a:r>
          </a:p>
          <a:p>
            <a:r>
              <a:rPr lang="fr-FR" dirty="0"/>
              <a:t>Attention à ses palmes</a:t>
            </a:r>
          </a:p>
          <a:p>
            <a:r>
              <a:rPr lang="fr-FR" dirty="0">
                <a:solidFill>
                  <a:srgbClr val="FF0000"/>
                </a:solidFill>
              </a:rPr>
              <a:t>A</a:t>
            </a:r>
            <a:r>
              <a:rPr lang="fr-FR" dirty="0" smtClean="0">
                <a:solidFill>
                  <a:srgbClr val="FF0000"/>
                </a:solidFill>
              </a:rPr>
              <a:t>ttacher</a:t>
            </a:r>
            <a:r>
              <a:rPr lang="fr-FR" dirty="0" smtClean="0"/>
              <a:t> </a:t>
            </a:r>
            <a:r>
              <a:rPr lang="fr-FR" dirty="0"/>
              <a:t>son matériel ( ex. le </a:t>
            </a:r>
            <a:r>
              <a:rPr lang="fr-FR" dirty="0" err="1"/>
              <a:t>mano</a:t>
            </a:r>
            <a:r>
              <a:rPr lang="fr-FR" dirty="0"/>
              <a:t> qui traine )</a:t>
            </a:r>
          </a:p>
          <a:p>
            <a:pPr marL="0" indent="0">
              <a:buNone/>
            </a:pPr>
            <a:endParaRPr lang="fr-FR" dirty="0"/>
          </a:p>
        </p:txBody>
      </p:sp>
      <p:sp>
        <p:nvSpPr>
          <p:cNvPr id="4" name="Titre 3">
            <a:extLst>
              <a:ext uri="{FF2B5EF4-FFF2-40B4-BE49-F238E27FC236}">
                <a16:creationId xmlns:a16="http://schemas.microsoft.com/office/drawing/2014/main" xmlns="" id="{B29732EC-7298-AB7E-A991-22199A7A7EEF}"/>
              </a:ext>
            </a:extLst>
          </p:cNvPr>
          <p:cNvSpPr>
            <a:spLocks noGrp="1"/>
          </p:cNvSpPr>
          <p:nvPr>
            <p:ph type="title"/>
          </p:nvPr>
        </p:nvSpPr>
        <p:spPr>
          <a:xfrm>
            <a:off x="361485" y="1569373"/>
            <a:ext cx="10334503" cy="1070703"/>
          </a:xfrm>
        </p:spPr>
        <p:txBody>
          <a:bodyPr>
            <a:normAutofit fontScale="90000"/>
          </a:bodyPr>
          <a:lstStyle/>
          <a:p>
            <a:r>
              <a:rPr lang="fr-FR" b="1" dirty="0"/>
              <a:t>Environnement et protection du milieu</a:t>
            </a:r>
            <a:r>
              <a:rPr lang="fr-FR" dirty="0"/>
              <a:t/>
            </a:r>
            <a:br>
              <a:rPr lang="fr-FR" dirty="0"/>
            </a:br>
            <a:r>
              <a:rPr lang="fr-FR" dirty="0"/>
              <a:t/>
            </a:r>
            <a:br>
              <a:rPr lang="fr-FR" dirty="0"/>
            </a:br>
            <a:r>
              <a:rPr lang="fr-FR" dirty="0"/>
              <a:t/>
            </a:r>
            <a:br>
              <a:rPr lang="fr-FR" dirty="0"/>
            </a:br>
            <a:r>
              <a:rPr lang="fr-FR" dirty="0"/>
              <a:t/>
            </a:r>
            <a:br>
              <a:rPr lang="fr-FR" dirty="0"/>
            </a:br>
            <a:endParaRPr lang="fr-FR" dirty="0"/>
          </a:p>
        </p:txBody>
      </p:sp>
    </p:spTree>
    <p:extLst>
      <p:ext uri="{BB962C8B-B14F-4D97-AF65-F5344CB8AC3E}">
        <p14:creationId xmlns:p14="http://schemas.microsoft.com/office/powerpoint/2010/main" val="37560448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xmlns="" id="{A5D8101D-EB9F-2E83-34B9-80F3EAE69E84}"/>
              </a:ext>
            </a:extLst>
          </p:cNvPr>
          <p:cNvSpPr>
            <a:spLocks noGrp="1"/>
          </p:cNvSpPr>
          <p:nvPr>
            <p:ph type="title"/>
          </p:nvPr>
        </p:nvSpPr>
        <p:spPr/>
        <p:txBody>
          <a:bodyPr>
            <a:normAutofit fontScale="90000"/>
          </a:bodyPr>
          <a:lstStyle/>
          <a:p>
            <a:r>
              <a:rPr lang="fr-FR" b="1" dirty="0"/>
              <a:t>La lumière et l’eau</a:t>
            </a:r>
          </a:p>
        </p:txBody>
      </p:sp>
      <p:pic>
        <p:nvPicPr>
          <p:cNvPr id="6" name="Image 5" descr="absorption couleurs.jpg">
            <a:extLst>
              <a:ext uri="{FF2B5EF4-FFF2-40B4-BE49-F238E27FC236}">
                <a16:creationId xmlns:a16="http://schemas.microsoft.com/office/drawing/2014/main" xmlns="" id="{9D35962E-BA77-6A34-926A-A395D850AD95}"/>
              </a:ext>
            </a:extLst>
          </p:cNvPr>
          <p:cNvPicPr>
            <a:picLocks noChangeAspect="1"/>
          </p:cNvPicPr>
          <p:nvPr/>
        </p:nvPicPr>
        <p:blipFill>
          <a:blip r:embed="rId2" cstate="screen"/>
          <a:stretch>
            <a:fillRect/>
          </a:stretch>
        </p:blipFill>
        <p:spPr>
          <a:xfrm>
            <a:off x="472232" y="2258294"/>
            <a:ext cx="4353768" cy="4353768"/>
          </a:xfrm>
          <a:prstGeom prst="rect">
            <a:avLst/>
          </a:prstGeom>
        </p:spPr>
      </p:pic>
      <p:pic>
        <p:nvPicPr>
          <p:cNvPr id="13" name="Image 12" descr="LUMIERE ET EAU.jpg">
            <a:extLst>
              <a:ext uri="{FF2B5EF4-FFF2-40B4-BE49-F238E27FC236}">
                <a16:creationId xmlns:a16="http://schemas.microsoft.com/office/drawing/2014/main" xmlns="" id="{C9352A1B-F2A5-45AA-FB3C-712DD2EB7238}"/>
              </a:ext>
            </a:extLst>
          </p:cNvPr>
          <p:cNvPicPr>
            <a:picLocks noChangeAspect="1"/>
          </p:cNvPicPr>
          <p:nvPr/>
        </p:nvPicPr>
        <p:blipFill>
          <a:blip r:embed="rId3" cstate="screen"/>
          <a:stretch>
            <a:fillRect/>
          </a:stretch>
        </p:blipFill>
        <p:spPr>
          <a:xfrm>
            <a:off x="5181000" y="1848446"/>
            <a:ext cx="6605648" cy="4763616"/>
          </a:xfrm>
          <a:prstGeom prst="rect">
            <a:avLst/>
          </a:prstGeom>
        </p:spPr>
      </p:pic>
    </p:spTree>
    <p:extLst>
      <p:ext uri="{BB962C8B-B14F-4D97-AF65-F5344CB8AC3E}">
        <p14:creationId xmlns:p14="http://schemas.microsoft.com/office/powerpoint/2010/main" val="33073148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xmlns="" id="{B29732EC-7298-AB7E-A991-22199A7A7EEF}"/>
              </a:ext>
            </a:extLst>
          </p:cNvPr>
          <p:cNvSpPr>
            <a:spLocks noGrp="1"/>
          </p:cNvSpPr>
          <p:nvPr>
            <p:ph type="title"/>
          </p:nvPr>
        </p:nvSpPr>
        <p:spPr>
          <a:xfrm>
            <a:off x="361485" y="1569373"/>
            <a:ext cx="10334503" cy="605115"/>
          </a:xfrm>
        </p:spPr>
        <p:txBody>
          <a:bodyPr>
            <a:normAutofit fontScale="90000"/>
          </a:bodyPr>
          <a:lstStyle/>
          <a:p>
            <a:r>
              <a:rPr lang="fr-FR" b="1" dirty="0"/>
              <a:t>Le matériel de prise de vue</a:t>
            </a:r>
            <a:r>
              <a:rPr lang="fr-FR" dirty="0"/>
              <a:t/>
            </a:r>
            <a:br>
              <a:rPr lang="fr-FR" dirty="0"/>
            </a:br>
            <a:r>
              <a:rPr lang="fr-FR" dirty="0"/>
              <a:t/>
            </a:r>
            <a:br>
              <a:rPr lang="fr-FR" dirty="0"/>
            </a:br>
            <a:r>
              <a:rPr lang="fr-FR" dirty="0"/>
              <a:t/>
            </a:r>
            <a:br>
              <a:rPr lang="fr-FR" dirty="0"/>
            </a:br>
            <a:r>
              <a:rPr lang="fr-FR" dirty="0"/>
              <a:t/>
            </a:r>
            <a:br>
              <a:rPr lang="fr-FR" dirty="0"/>
            </a:br>
            <a:r>
              <a:rPr lang="fr-FR" dirty="0"/>
              <a:t/>
            </a:r>
            <a:br>
              <a:rPr lang="fr-FR" dirty="0"/>
            </a:br>
            <a:endParaRPr lang="fr-FR" dirty="0"/>
          </a:p>
        </p:txBody>
      </p:sp>
      <p:sp>
        <p:nvSpPr>
          <p:cNvPr id="5" name="Espace réservé du contenu 4">
            <a:extLst>
              <a:ext uri="{FF2B5EF4-FFF2-40B4-BE49-F238E27FC236}">
                <a16:creationId xmlns:a16="http://schemas.microsoft.com/office/drawing/2014/main" xmlns="" id="{99017703-629D-4202-76C1-6B17CD076D11}"/>
              </a:ext>
            </a:extLst>
          </p:cNvPr>
          <p:cNvSpPr>
            <a:spLocks noGrp="1"/>
          </p:cNvSpPr>
          <p:nvPr>
            <p:ph idx="1"/>
          </p:nvPr>
        </p:nvSpPr>
        <p:spPr>
          <a:xfrm>
            <a:off x="826216" y="2294388"/>
            <a:ext cx="10828301" cy="3086830"/>
          </a:xfrm>
        </p:spPr>
        <p:txBody>
          <a:bodyPr/>
          <a:lstStyle/>
          <a:p>
            <a:r>
              <a:rPr lang="fr-FR" b="1" dirty="0"/>
              <a:t>Les différents types d’appareils de prise de vues* en photo et vidéo</a:t>
            </a:r>
          </a:p>
          <a:p>
            <a:r>
              <a:rPr lang="fr-FR" dirty="0"/>
              <a:t>Aujourd'hui les appareils photos numériques font tous de la vidéo</a:t>
            </a:r>
          </a:p>
          <a:p>
            <a:r>
              <a:rPr lang="fr-FR" dirty="0"/>
              <a:t>Les mini caméras (</a:t>
            </a:r>
            <a:r>
              <a:rPr lang="fr-FR" dirty="0" err="1" smtClean="0"/>
              <a:t>MiniCam</a:t>
            </a:r>
            <a:r>
              <a:rPr lang="fr-FR" dirty="0"/>
              <a:t>) font aussi des photos</a:t>
            </a:r>
          </a:p>
          <a:p>
            <a:r>
              <a:rPr lang="fr-FR" dirty="0"/>
              <a:t>On trouve sur le marché :</a:t>
            </a:r>
          </a:p>
          <a:p>
            <a:pPr marL="0" indent="0">
              <a:buNone/>
            </a:pPr>
            <a:r>
              <a:rPr lang="fr-FR" dirty="0"/>
              <a:t>    - </a:t>
            </a:r>
            <a:r>
              <a:rPr lang="fr-FR" dirty="0" smtClean="0"/>
              <a:t>compacts </a:t>
            </a:r>
            <a:r>
              <a:rPr lang="fr-FR" dirty="0"/>
              <a:t>, bridges, </a:t>
            </a:r>
            <a:r>
              <a:rPr lang="fr-FR" i="1" dirty="0" smtClean="0">
                <a:solidFill>
                  <a:srgbClr val="FF0000"/>
                </a:solidFill>
              </a:rPr>
              <a:t>hybrides*</a:t>
            </a:r>
            <a:r>
              <a:rPr lang="fr-FR" dirty="0" smtClean="0"/>
              <a:t>, </a:t>
            </a:r>
            <a:r>
              <a:rPr lang="fr-FR" dirty="0"/>
              <a:t>reflex, </a:t>
            </a:r>
            <a:r>
              <a:rPr lang="fr-FR" dirty="0" err="1" smtClean="0"/>
              <a:t>MiniCam</a:t>
            </a:r>
            <a:r>
              <a:rPr lang="fr-FR" dirty="0" smtClean="0"/>
              <a:t> </a:t>
            </a:r>
            <a:r>
              <a:rPr lang="fr-FR" dirty="0"/>
              <a:t>, caméras compactes et les smartphones</a:t>
            </a:r>
          </a:p>
          <a:p>
            <a:endParaRPr lang="fr-FR" dirty="0"/>
          </a:p>
          <a:p>
            <a:endParaRPr lang="fr-FR" dirty="0"/>
          </a:p>
        </p:txBody>
      </p:sp>
      <p:pic>
        <p:nvPicPr>
          <p:cNvPr id="6" name="Image 4" descr="PowerShot S120_BLK_web imagery_FSL_01_tcm79-1076604.jpg">
            <a:extLst>
              <a:ext uri="{FF2B5EF4-FFF2-40B4-BE49-F238E27FC236}">
                <a16:creationId xmlns:a16="http://schemas.microsoft.com/office/drawing/2014/main" xmlns="" id="{DDBE78F4-8BBA-1A0D-5BDC-7B22AA3A8D8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0753" y="5534739"/>
            <a:ext cx="846138"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5" descr="1101799600.png">
            <a:extLst>
              <a:ext uri="{FF2B5EF4-FFF2-40B4-BE49-F238E27FC236}">
                <a16:creationId xmlns:a16="http://schemas.microsoft.com/office/drawing/2014/main" xmlns="" id="{DBF45CFE-097E-985B-5D70-2777D90A871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3938" y="5476001"/>
            <a:ext cx="847725"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7" descr="pic_additional_04.png">
            <a:extLst>
              <a:ext uri="{FF2B5EF4-FFF2-40B4-BE49-F238E27FC236}">
                <a16:creationId xmlns:a16="http://schemas.microsoft.com/office/drawing/2014/main" xmlns="" id="{C6D8BB4E-D3FE-6081-9BE9-652B6415508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64610" y="5262975"/>
            <a:ext cx="1128773" cy="95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8" descr="OM-D_E-M5_Mark_II_EZ-M1250_silver_black__Product_010__x200.png">
            <a:extLst>
              <a:ext uri="{FF2B5EF4-FFF2-40B4-BE49-F238E27FC236}">
                <a16:creationId xmlns:a16="http://schemas.microsoft.com/office/drawing/2014/main" xmlns="" id="{AE0AD552-E3FF-146E-AA17-BB4EFEA8DAA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60092" y="5449865"/>
            <a:ext cx="1128773" cy="9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3" descr="Sports-SJ60-Waterproof-4K-WiFi-Action-Camera-Black-28032018-05-p.jpg">
            <a:extLst>
              <a:ext uri="{FF2B5EF4-FFF2-40B4-BE49-F238E27FC236}">
                <a16:creationId xmlns:a16="http://schemas.microsoft.com/office/drawing/2014/main" xmlns="" id="{FC1A0049-B6E4-9332-94CC-7B961D58C40D}"/>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31262" y="5381218"/>
            <a:ext cx="748533" cy="74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4" descr="th (1).jpeg">
            <a:extLst>
              <a:ext uri="{FF2B5EF4-FFF2-40B4-BE49-F238E27FC236}">
                <a16:creationId xmlns:a16="http://schemas.microsoft.com/office/drawing/2014/main" xmlns="" id="{3CD5C10A-E480-E94C-2A7E-43B74FC0CE38}"/>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237012" y="5085416"/>
            <a:ext cx="1128772" cy="1128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 12">
            <a:extLst>
              <a:ext uri="{FF2B5EF4-FFF2-40B4-BE49-F238E27FC236}">
                <a16:creationId xmlns:a16="http://schemas.microsoft.com/office/drawing/2014/main" xmlns="" id="{30442B1B-7C99-AA6A-A4BA-14A4376B6A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83359" y="5284061"/>
            <a:ext cx="1591152" cy="964806"/>
          </a:xfrm>
          <a:prstGeom prst="rect">
            <a:avLst/>
          </a:prstGeom>
        </p:spPr>
      </p:pic>
    </p:spTree>
    <p:extLst>
      <p:ext uri="{BB962C8B-B14F-4D97-AF65-F5344CB8AC3E}">
        <p14:creationId xmlns:p14="http://schemas.microsoft.com/office/powerpoint/2010/main" val="2080234133"/>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FFESSM GRAND EST modele.pptx" id="{2F14F10B-1E77-0A45-A728-B9879845F9FA}" vid="{C1A80B39-A97C-D646-A37E-1E9AC74BA39C}"/>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FFESSM GRAND EST modele</Template>
  <TotalTime>12810</TotalTime>
  <Words>1796</Words>
  <Application>Microsoft Macintosh PowerPoint</Application>
  <PresentationFormat>Personnalisé</PresentationFormat>
  <Paragraphs>232</Paragraphs>
  <Slides>30</Slides>
  <Notes>14</Notes>
  <HiddenSlides>0</HiddenSlides>
  <MMClips>0</MMClips>
  <ScaleCrop>false</ScaleCrop>
  <HeadingPairs>
    <vt:vector size="4" baseType="variant">
      <vt:variant>
        <vt:lpstr>Thème</vt:lpstr>
      </vt:variant>
      <vt:variant>
        <vt:i4>1</vt:i4>
      </vt:variant>
      <vt:variant>
        <vt:lpstr>Titres des diapositives</vt:lpstr>
      </vt:variant>
      <vt:variant>
        <vt:i4>30</vt:i4>
      </vt:variant>
    </vt:vector>
  </HeadingPairs>
  <TitlesOfParts>
    <vt:vector size="31" baseType="lpstr">
      <vt:lpstr>Thème Office</vt:lpstr>
      <vt:lpstr>PASS PHOTO ET VIDÉO*</vt:lpstr>
      <vt:lpstr>Les objectifs</vt:lpstr>
      <vt:lpstr>Le public concerné</vt:lpstr>
      <vt:lpstr>Les cadres deviennent des animateurs photo-vidéo*</vt:lpstr>
      <vt:lpstr>Ce qui est commun aux deux pratiques photo et vidéo</vt:lpstr>
      <vt:lpstr>La sécurité en plongée de prise de vue  Le comportement dans l’eau </vt:lpstr>
      <vt:lpstr>Environnement et protection du milieu    </vt:lpstr>
      <vt:lpstr>La lumière et l’eau</vt:lpstr>
      <vt:lpstr>Le matériel de prise de vue     </vt:lpstr>
      <vt:lpstr>Le matériel de prise de vue – Description globale     </vt:lpstr>
      <vt:lpstr>Le matériel de prise de vue – Description globale    </vt:lpstr>
      <vt:lpstr>Le matériel de prise de vue – Les différents objectifs </vt:lpstr>
      <vt:lpstr> L’ouverture (diaphragme)</vt:lpstr>
      <vt:lpstr> La vitesse (l’obturateur)</vt:lpstr>
      <vt:lpstr>La sensibilité (ISO)</vt:lpstr>
      <vt:lpstr>En résumé :  Les facteurs influençant l’exposition d’une image se résument au                                       triangle d’exposition </vt:lpstr>
      <vt:lpstr>Contrôler l’exposition</vt:lpstr>
      <vt:lpstr>La balance des blancs  ‘’WB’’ </vt:lpstr>
      <vt:lpstr>Les filtres - Rouge (eau bleue) - Magenta (eau verte)</vt:lpstr>
      <vt:lpstr>Les réglages de base pour la photo </vt:lpstr>
      <vt:lpstr>Les réglages de base pour la vidéo</vt:lpstr>
      <vt:lpstr>Les caissons et accessoires</vt:lpstr>
      <vt:lpstr>La préparation du matériel    </vt:lpstr>
      <vt:lpstr>Quelques conseils :</vt:lpstr>
      <vt:lpstr>Conseils pratiques en vidéo sub</vt:lpstr>
      <vt:lpstr>Les bases du cadrage </vt:lpstr>
      <vt:lpstr>Les bases du cadrage suite </vt:lpstr>
      <vt:lpstr>Les bases du cadrage et de la PDV en vidéo</vt:lpstr>
      <vt:lpstr>Eclairer les images</vt:lpstr>
      <vt:lpstr>Pour conclure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Assemblée générale Comité Régional Grand-EST</dc:title>
  <dc:creator>Utilisateur de Microsoft Office</dc:creator>
  <cp:lastModifiedBy>Yves Kapfer</cp:lastModifiedBy>
  <cp:revision>314</cp:revision>
  <dcterms:created xsi:type="dcterms:W3CDTF">2020-02-17T14:43:25Z</dcterms:created>
  <dcterms:modified xsi:type="dcterms:W3CDTF">2022-08-17T14:07:09Z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8a19f0c-bea1-442e-a475-ed109d9ec508_Enabled">
    <vt:lpwstr>True</vt:lpwstr>
  </property>
  <property fmtid="{D5CDD505-2E9C-101B-9397-08002B2CF9AE}" pid="3" name="MSIP_Label_48a19f0c-bea1-442e-a475-ed109d9ec508_SiteId">
    <vt:lpwstr>d5bb6d35-8a82-4329-b49a-5030bd6497ab</vt:lpwstr>
  </property>
  <property fmtid="{D5CDD505-2E9C-101B-9397-08002B2CF9AE}" pid="4" name="MSIP_Label_48a19f0c-bea1-442e-a475-ed109d9ec508_Owner">
    <vt:lpwstr>emmanuel.serval@celr.caisse-epargne.fr</vt:lpwstr>
  </property>
  <property fmtid="{D5CDD505-2E9C-101B-9397-08002B2CF9AE}" pid="5" name="MSIP_Label_48a19f0c-bea1-442e-a475-ed109d9ec508_SetDate">
    <vt:lpwstr>2021-04-29T09:24:46.6086104Z</vt:lpwstr>
  </property>
  <property fmtid="{D5CDD505-2E9C-101B-9397-08002B2CF9AE}" pid="6" name="MSIP_Label_48a19f0c-bea1-442e-a475-ed109d9ec508_Name">
    <vt:lpwstr>C2 - Interne BPCE</vt:lpwstr>
  </property>
  <property fmtid="{D5CDD505-2E9C-101B-9397-08002B2CF9AE}" pid="7" name="MSIP_Label_48a19f0c-bea1-442e-a475-ed109d9ec508_Application">
    <vt:lpwstr>Microsoft Azure Information Protection</vt:lpwstr>
  </property>
  <property fmtid="{D5CDD505-2E9C-101B-9397-08002B2CF9AE}" pid="8" name="MSIP_Label_48a19f0c-bea1-442e-a475-ed109d9ec508_Extended_MSFT_Method">
    <vt:lpwstr>Automatic</vt:lpwstr>
  </property>
  <property fmtid="{D5CDD505-2E9C-101B-9397-08002B2CF9AE}" pid="9" name="Sensitivity">
    <vt:lpwstr>C2 - Interne BPCE</vt:lpwstr>
  </property>
</Properties>
</file>